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sldIdLst>
    <p:sldId id="405" r:id="rId2"/>
    <p:sldId id="336" r:id="rId3"/>
    <p:sldId id="337" r:id="rId4"/>
    <p:sldId id="341" r:id="rId5"/>
    <p:sldId id="399" r:id="rId6"/>
    <p:sldId id="400" r:id="rId7"/>
    <p:sldId id="403" r:id="rId8"/>
    <p:sldId id="330" r:id="rId9"/>
    <p:sldId id="378" r:id="rId10"/>
    <p:sldId id="407" r:id="rId11"/>
    <p:sldId id="422" r:id="rId12"/>
    <p:sldId id="408" r:id="rId13"/>
    <p:sldId id="409" r:id="rId14"/>
    <p:sldId id="410" r:id="rId15"/>
    <p:sldId id="411" r:id="rId16"/>
    <p:sldId id="412" r:id="rId17"/>
    <p:sldId id="413" r:id="rId18"/>
    <p:sldId id="415" r:id="rId19"/>
    <p:sldId id="416" r:id="rId20"/>
    <p:sldId id="425" r:id="rId21"/>
    <p:sldId id="417" r:id="rId22"/>
    <p:sldId id="424" r:id="rId23"/>
    <p:sldId id="426" r:id="rId24"/>
    <p:sldId id="428" r:id="rId25"/>
    <p:sldId id="297" r:id="rId26"/>
    <p:sldId id="30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54646"/>
    <a:srgbClr val="000099"/>
    <a:srgbClr val="D806A1"/>
    <a:srgbClr val="B00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434" autoAdjust="0"/>
  </p:normalViewPr>
  <p:slideViewPr>
    <p:cSldViewPr snapToGrid="0">
      <p:cViewPr varScale="1">
        <p:scale>
          <a:sx n="89" d="100"/>
          <a:sy n="89" d="100"/>
        </p:scale>
        <p:origin x="-1282"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42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8193E3-FF9C-4926-8CE4-9C679D89D911}" type="datetimeFigureOut">
              <a:rPr lang="en-US" smtClean="0"/>
              <a:t>12/11/2018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54C50C-34C2-4244-9636-BF94994A377C}" type="slidenum">
              <a:rPr lang="en-US" smtClean="0"/>
              <a:t>‹#›</a:t>
            </a:fld>
            <a:endParaRPr lang="en-US" dirty="0"/>
          </a:p>
        </p:txBody>
      </p:sp>
    </p:spTree>
    <p:extLst>
      <p:ext uri="{BB962C8B-B14F-4D97-AF65-F5344CB8AC3E}">
        <p14:creationId xmlns:p14="http://schemas.microsoft.com/office/powerpoint/2010/main" val="120954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4C50C-34C2-4244-9636-BF94994A377C}" type="slidenum">
              <a:rPr lang="en-US" smtClean="0"/>
              <a:t>3</a:t>
            </a:fld>
            <a:endParaRPr lang="en-US" dirty="0"/>
          </a:p>
        </p:txBody>
      </p:sp>
    </p:spTree>
    <p:extLst>
      <p:ext uri="{BB962C8B-B14F-4D97-AF65-F5344CB8AC3E}">
        <p14:creationId xmlns:p14="http://schemas.microsoft.com/office/powerpoint/2010/main" val="3944953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7DCFEB-D927-47D2-936D-854DC90C1EF6}" type="datetimeFigureOut">
              <a:rPr lang="en-US" smtClean="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0B00B2-9C9F-439B-BAA5-257A83B71FC9}" type="slidenum">
              <a:rPr lang="en-US" smtClean="0"/>
              <a:t>‹#›</a:t>
            </a:fld>
            <a:endParaRPr lang="en-US" dirty="0"/>
          </a:p>
        </p:txBody>
      </p:sp>
    </p:spTree>
    <p:extLst>
      <p:ext uri="{BB962C8B-B14F-4D97-AF65-F5344CB8AC3E}">
        <p14:creationId xmlns:p14="http://schemas.microsoft.com/office/powerpoint/2010/main" val="245656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7DCFEB-D927-47D2-936D-854DC90C1EF6}" type="datetimeFigureOut">
              <a:rPr lang="en-US" smtClean="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0B00B2-9C9F-439B-BAA5-257A83B71FC9}" type="slidenum">
              <a:rPr lang="en-US" smtClean="0"/>
              <a:t>‹#›</a:t>
            </a:fld>
            <a:endParaRPr lang="en-US" dirty="0"/>
          </a:p>
        </p:txBody>
      </p:sp>
    </p:spTree>
    <p:extLst>
      <p:ext uri="{BB962C8B-B14F-4D97-AF65-F5344CB8AC3E}">
        <p14:creationId xmlns:p14="http://schemas.microsoft.com/office/powerpoint/2010/main" val="407413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7DCFEB-D927-47D2-936D-854DC90C1EF6}" type="datetimeFigureOut">
              <a:rPr lang="en-US" smtClean="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0B00B2-9C9F-439B-BAA5-257A83B71FC9}" type="slidenum">
              <a:rPr lang="en-US" smtClean="0"/>
              <a:t>‹#›</a:t>
            </a:fld>
            <a:endParaRPr lang="en-US" dirty="0"/>
          </a:p>
        </p:txBody>
      </p:sp>
    </p:spTree>
    <p:extLst>
      <p:ext uri="{BB962C8B-B14F-4D97-AF65-F5344CB8AC3E}">
        <p14:creationId xmlns:p14="http://schemas.microsoft.com/office/powerpoint/2010/main" val="109472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7DCFEB-D927-47D2-936D-854DC90C1EF6}" type="datetimeFigureOut">
              <a:rPr lang="en-US" smtClean="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0B00B2-9C9F-439B-BAA5-257A83B71FC9}" type="slidenum">
              <a:rPr lang="en-US" smtClean="0"/>
              <a:t>‹#›</a:t>
            </a:fld>
            <a:endParaRPr lang="en-US" dirty="0"/>
          </a:p>
        </p:txBody>
      </p:sp>
    </p:spTree>
    <p:extLst>
      <p:ext uri="{BB962C8B-B14F-4D97-AF65-F5344CB8AC3E}">
        <p14:creationId xmlns:p14="http://schemas.microsoft.com/office/powerpoint/2010/main" val="364723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7DCFEB-D927-47D2-936D-854DC90C1EF6}" type="datetimeFigureOut">
              <a:rPr lang="en-US" smtClean="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0B00B2-9C9F-439B-BAA5-257A83B71FC9}" type="slidenum">
              <a:rPr lang="en-US" smtClean="0"/>
              <a:t>‹#›</a:t>
            </a:fld>
            <a:endParaRPr lang="en-US" dirty="0"/>
          </a:p>
        </p:txBody>
      </p:sp>
    </p:spTree>
    <p:extLst>
      <p:ext uri="{BB962C8B-B14F-4D97-AF65-F5344CB8AC3E}">
        <p14:creationId xmlns:p14="http://schemas.microsoft.com/office/powerpoint/2010/main" val="159931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7DCFEB-D927-47D2-936D-854DC90C1EF6}" type="datetimeFigureOut">
              <a:rPr lang="en-US" smtClean="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0B00B2-9C9F-439B-BAA5-257A83B71FC9}" type="slidenum">
              <a:rPr lang="en-US" smtClean="0"/>
              <a:t>‹#›</a:t>
            </a:fld>
            <a:endParaRPr lang="en-US" dirty="0"/>
          </a:p>
        </p:txBody>
      </p:sp>
    </p:spTree>
    <p:extLst>
      <p:ext uri="{BB962C8B-B14F-4D97-AF65-F5344CB8AC3E}">
        <p14:creationId xmlns:p14="http://schemas.microsoft.com/office/powerpoint/2010/main" val="9690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7DCFEB-D927-47D2-936D-854DC90C1EF6}" type="datetimeFigureOut">
              <a:rPr lang="en-US" smtClean="0"/>
              <a:t>12/11/2018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0B00B2-9C9F-439B-BAA5-257A83B71FC9}" type="slidenum">
              <a:rPr lang="en-US" smtClean="0"/>
              <a:t>‹#›</a:t>
            </a:fld>
            <a:endParaRPr lang="en-US" dirty="0"/>
          </a:p>
        </p:txBody>
      </p:sp>
    </p:spTree>
    <p:extLst>
      <p:ext uri="{BB962C8B-B14F-4D97-AF65-F5344CB8AC3E}">
        <p14:creationId xmlns:p14="http://schemas.microsoft.com/office/powerpoint/2010/main" val="173335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7DCFEB-D927-47D2-936D-854DC90C1EF6}" type="datetimeFigureOut">
              <a:rPr lang="en-US" smtClean="0"/>
              <a:t>12/11/2018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0B00B2-9C9F-439B-BAA5-257A83B71FC9}" type="slidenum">
              <a:rPr lang="en-US" smtClean="0"/>
              <a:t>‹#›</a:t>
            </a:fld>
            <a:endParaRPr lang="en-US" dirty="0"/>
          </a:p>
        </p:txBody>
      </p:sp>
    </p:spTree>
    <p:extLst>
      <p:ext uri="{BB962C8B-B14F-4D97-AF65-F5344CB8AC3E}">
        <p14:creationId xmlns:p14="http://schemas.microsoft.com/office/powerpoint/2010/main" val="386616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DCFEB-D927-47D2-936D-854DC90C1EF6}" type="datetimeFigureOut">
              <a:rPr lang="en-US" smtClean="0"/>
              <a:t>12/11/2018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0B00B2-9C9F-439B-BAA5-257A83B71FC9}" type="slidenum">
              <a:rPr lang="en-US" smtClean="0"/>
              <a:t>‹#›</a:t>
            </a:fld>
            <a:endParaRPr lang="en-US" dirty="0"/>
          </a:p>
        </p:txBody>
      </p:sp>
    </p:spTree>
    <p:extLst>
      <p:ext uri="{BB962C8B-B14F-4D97-AF65-F5344CB8AC3E}">
        <p14:creationId xmlns:p14="http://schemas.microsoft.com/office/powerpoint/2010/main" val="200809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7DCFEB-D927-47D2-936D-854DC90C1EF6}" type="datetimeFigureOut">
              <a:rPr lang="en-US" smtClean="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0B00B2-9C9F-439B-BAA5-257A83B71FC9}" type="slidenum">
              <a:rPr lang="en-US" smtClean="0"/>
              <a:t>‹#›</a:t>
            </a:fld>
            <a:endParaRPr lang="en-US" dirty="0"/>
          </a:p>
        </p:txBody>
      </p:sp>
    </p:spTree>
    <p:extLst>
      <p:ext uri="{BB962C8B-B14F-4D97-AF65-F5344CB8AC3E}">
        <p14:creationId xmlns:p14="http://schemas.microsoft.com/office/powerpoint/2010/main" val="206572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7DCFEB-D927-47D2-936D-854DC90C1EF6}" type="datetimeFigureOut">
              <a:rPr lang="en-US" smtClean="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0B00B2-9C9F-439B-BAA5-257A83B71FC9}" type="slidenum">
              <a:rPr lang="en-US" smtClean="0"/>
              <a:t>‹#›</a:t>
            </a:fld>
            <a:endParaRPr lang="en-US" dirty="0"/>
          </a:p>
        </p:txBody>
      </p:sp>
    </p:spTree>
    <p:extLst>
      <p:ext uri="{BB962C8B-B14F-4D97-AF65-F5344CB8AC3E}">
        <p14:creationId xmlns:p14="http://schemas.microsoft.com/office/powerpoint/2010/main" val="247857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lumMod val="75000"/>
              </a:schemeClr>
            </a:gs>
            <a:gs pos="91672">
              <a:srgbClr val="D3E6C7"/>
            </a:gs>
            <a:gs pos="88000">
              <a:schemeClr val="accent6">
                <a:lumMod val="0"/>
                <a:lumOff val="100000"/>
              </a:schemeClr>
            </a:gs>
            <a:gs pos="72000">
              <a:schemeClr val="accent1">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DCFEB-D927-47D2-936D-854DC90C1EF6}" type="datetimeFigureOut">
              <a:rPr lang="en-US" smtClean="0"/>
              <a:t>12/11/2018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B00B2-9C9F-439B-BAA5-257A83B71FC9}" type="slidenum">
              <a:rPr lang="en-US" smtClean="0"/>
              <a:t>‹#›</a:t>
            </a:fld>
            <a:endParaRPr lang="en-US" dirty="0"/>
          </a:p>
        </p:txBody>
      </p:sp>
    </p:spTree>
    <p:extLst>
      <p:ext uri="{BB962C8B-B14F-4D97-AF65-F5344CB8AC3E}">
        <p14:creationId xmlns:p14="http://schemas.microsoft.com/office/powerpoint/2010/main" val="20577384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as@pasop.org"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pasop.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637" y="0"/>
            <a:ext cx="9144000" cy="1626010"/>
          </a:xfrm>
          <a:prstGeom prst="rect">
            <a:avLst/>
          </a:prstGeom>
          <a:solidFill>
            <a:srgbClr val="000099"/>
          </a:solidFill>
        </p:spPr>
        <p:txBody>
          <a:bodyPr vert="horz" lIns="51435" tIns="25718" rIns="51435" bIns="25718"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Florida and The Comprehensive Everglades Restoration Plan</a:t>
            </a:r>
          </a:p>
          <a:p>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(CERP) </a:t>
            </a:r>
          </a:p>
          <a:p>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Good</a:t>
            </a:r>
          </a:p>
          <a:p>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Bad</a:t>
            </a:r>
          </a:p>
          <a:p>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Ugly</a:t>
            </a:r>
            <a:r>
              <a:rPr lang="en-US" sz="2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2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2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15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15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US" sz="15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3186"/>
            <a:ext cx="9144000" cy="532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95731" y="1533187"/>
            <a:ext cx="3498979" cy="923330"/>
          </a:xfrm>
          <a:prstGeom prst="rect">
            <a:avLst/>
          </a:prstGeom>
          <a:solidFill>
            <a:schemeClr val="accent6"/>
          </a:solidFill>
        </p:spPr>
        <p:txBody>
          <a:bodyPr wrap="square" rtlCol="0">
            <a:spAutoFit/>
          </a:bodyPr>
          <a:lstStyle/>
          <a:p>
            <a:r>
              <a:rPr lang="en-US" dirty="0">
                <a:solidFill>
                  <a:schemeClr val="bg1"/>
                </a:solidFill>
              </a:rPr>
              <a:t>E. Allen Stewart III P.E.</a:t>
            </a:r>
          </a:p>
          <a:p>
            <a:r>
              <a:rPr lang="en-US" dirty="0">
                <a:solidFill>
                  <a:schemeClr val="bg1"/>
                </a:solidFill>
                <a:hlinkClick r:id="rId3"/>
              </a:rPr>
              <a:t>eas@pasop.org</a:t>
            </a:r>
            <a:endParaRPr lang="en-US" dirty="0">
              <a:solidFill>
                <a:schemeClr val="bg1"/>
              </a:solidFill>
            </a:endParaRPr>
          </a:p>
          <a:p>
            <a:r>
              <a:rPr lang="en-US" dirty="0">
                <a:solidFill>
                  <a:schemeClr val="bg1"/>
                </a:solidFill>
              </a:rPr>
              <a:t>352 615 7188</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732" y="2453555"/>
            <a:ext cx="3498978" cy="1375728"/>
          </a:xfrm>
          <a:prstGeom prst="rect">
            <a:avLst/>
          </a:prstGeom>
        </p:spPr>
      </p:pic>
      <p:sp>
        <p:nvSpPr>
          <p:cNvPr id="8" name="TextBox 7"/>
          <p:cNvSpPr txBox="1"/>
          <p:nvPr/>
        </p:nvSpPr>
        <p:spPr>
          <a:xfrm>
            <a:off x="5495732" y="3829283"/>
            <a:ext cx="3573623" cy="1200329"/>
          </a:xfrm>
          <a:prstGeom prst="rect">
            <a:avLst/>
          </a:prstGeom>
          <a:solidFill>
            <a:srgbClr val="00B050"/>
          </a:solidFill>
        </p:spPr>
        <p:txBody>
          <a:bodyPr wrap="square" rtlCol="0">
            <a:spAutoFit/>
          </a:bodyPr>
          <a:lstStyle/>
          <a:p>
            <a:pPr algn="ctr"/>
            <a:r>
              <a:rPr lang="en-US" dirty="0">
                <a:solidFill>
                  <a:schemeClr val="bg1"/>
                </a:solidFill>
              </a:rPr>
              <a:t>Peoples’ Alliance Supporting our Obligation to Posterity</a:t>
            </a:r>
          </a:p>
          <a:p>
            <a:pPr algn="ctr"/>
            <a:r>
              <a:rPr lang="en-US" dirty="0">
                <a:solidFill>
                  <a:schemeClr val="bg1"/>
                </a:solidFill>
                <a:hlinkClick r:id="rId5"/>
              </a:rPr>
              <a:t>www.pasop.org</a:t>
            </a:r>
            <a:endParaRPr lang="en-US" dirty="0">
              <a:solidFill>
                <a:schemeClr val="bg1"/>
              </a:solidFill>
            </a:endParaRPr>
          </a:p>
          <a:p>
            <a:pPr algn="ctr"/>
            <a:r>
              <a:rPr lang="en-US" dirty="0">
                <a:solidFill>
                  <a:schemeClr val="bg1"/>
                </a:solidFill>
              </a:rPr>
              <a:t>eas@pasop.org</a:t>
            </a:r>
          </a:p>
        </p:txBody>
      </p:sp>
    </p:spTree>
    <p:extLst>
      <p:ext uri="{BB962C8B-B14F-4D97-AF65-F5344CB8AC3E}">
        <p14:creationId xmlns:p14="http://schemas.microsoft.com/office/powerpoint/2010/main" val="334795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D26BCFA-0427-41CD-A798-9824A4D5AF7C}"/>
              </a:ext>
            </a:extLst>
          </p:cNvPr>
          <p:cNvSpPr/>
          <p:nvPr/>
        </p:nvSpPr>
        <p:spPr>
          <a:xfrm>
            <a:off x="291548" y="210607"/>
            <a:ext cx="7818782" cy="707886"/>
          </a:xfrm>
          <a:prstGeom prst="rect">
            <a:avLst/>
          </a:prstGeom>
        </p:spPr>
        <p:txBody>
          <a:bodyPr wrap="square">
            <a:spAutoFit/>
          </a:bodyPr>
          <a:lstStyle/>
          <a:p>
            <a:pPr algn="ctr"/>
            <a:r>
              <a:rPr lang="en-US" sz="4000" dirty="0">
                <a:solidFill>
                  <a:schemeClr val="bg1"/>
                </a:solidFill>
              </a:rPr>
              <a:t>What are CERP’s Flaws and Failings?</a:t>
            </a:r>
          </a:p>
        </p:txBody>
      </p:sp>
      <p:sp>
        <p:nvSpPr>
          <p:cNvPr id="3" name="Rectangle 2">
            <a:extLst>
              <a:ext uri="{FF2B5EF4-FFF2-40B4-BE49-F238E27FC236}">
                <a16:creationId xmlns:a16="http://schemas.microsoft.com/office/drawing/2014/main" xmlns="" id="{3EA86BCA-1DFF-458D-B904-6D4221AA43C6}"/>
              </a:ext>
            </a:extLst>
          </p:cNvPr>
          <p:cNvSpPr/>
          <p:nvPr/>
        </p:nvSpPr>
        <p:spPr>
          <a:xfrm>
            <a:off x="291548" y="1262029"/>
            <a:ext cx="8189843" cy="4401205"/>
          </a:xfrm>
          <a:prstGeom prst="rect">
            <a:avLst/>
          </a:prstGeom>
          <a:solidFill>
            <a:schemeClr val="accent6">
              <a:lumMod val="50000"/>
            </a:schemeClr>
          </a:solidFill>
        </p:spPr>
        <p:txBody>
          <a:bodyPr wrap="square">
            <a:spAutoFit/>
          </a:bodyPr>
          <a:lstStyle/>
          <a:p>
            <a:pPr marL="457200" indent="-457200">
              <a:buFontTx/>
              <a:buAutoNum type="arabicParenR"/>
            </a:pPr>
            <a:r>
              <a:rPr lang="en-US" sz="2800" dirty="0">
                <a:solidFill>
                  <a:schemeClr val="bg1"/>
                </a:solidFill>
                <a:latin typeface="Arial" panose="020B0604020202020204" pitchFamily="34" charset="0"/>
                <a:cs typeface="Arial" panose="020B0604020202020204" pitchFamily="34" charset="0"/>
              </a:rPr>
              <a:t>Projects depend upon annual Federal allocations. This has often been held up for political reasons, or simply as a result of funding priorities. This injures project effectiveness, as noted by UF </a:t>
            </a:r>
            <a:r>
              <a:rPr lang="en-US" sz="2800" b="1" i="1" dirty="0">
                <a:solidFill>
                  <a:schemeClr val="bg1"/>
                </a:solidFill>
                <a:latin typeface="Arial" panose="020B0604020202020204" pitchFamily="34" charset="0"/>
                <a:cs typeface="Arial" panose="020B0604020202020204" pitchFamily="34" charset="0"/>
              </a:rPr>
              <a:t>“Increased and sustained State and Federal funding is critical to provide additional water storage and treatment before the system becomes so degraded that major attributes reach tipping points that cannot be reversed.”</a:t>
            </a:r>
            <a:endParaRPr lang="en-US" sz="28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C87ECFC8-5E4E-4993-B8A8-AF8A51F08EDE}"/>
              </a:ext>
            </a:extLst>
          </p:cNvPr>
          <p:cNvSpPr/>
          <p:nvPr/>
        </p:nvSpPr>
        <p:spPr>
          <a:xfrm>
            <a:off x="159026" y="1262029"/>
            <a:ext cx="8322365" cy="4493538"/>
          </a:xfrm>
          <a:prstGeom prst="rect">
            <a:avLst/>
          </a:prstGeom>
          <a:solidFill>
            <a:schemeClr val="accent6">
              <a:lumMod val="50000"/>
            </a:schemeClr>
          </a:solidFill>
        </p:spPr>
        <p:txBody>
          <a:bodyPr wrap="square">
            <a:spAutoFit/>
          </a:bodyPr>
          <a:lstStyle/>
          <a:p>
            <a:r>
              <a:rPr lang="en-US" sz="2600" dirty="0">
                <a:solidFill>
                  <a:schemeClr val="bg1"/>
                </a:solidFill>
                <a:latin typeface="Arial" panose="020B0604020202020204" pitchFamily="34" charset="0"/>
                <a:cs typeface="Arial" panose="020B0604020202020204" pitchFamily="34" charset="0"/>
              </a:rPr>
              <a:t>2)  The directive of CERP was to serve two masters—Ag and Development and Ecosystem stability. In deciding this, the agencies mistakenly thought they could negotiate with proven scientific principles such as the Conservation of Mass.  You can’t, no more than you can negotiate with the Law of Gravity when falling out of a plane. The reasonable guiding directive should have been to drive the system back towards a near equilibrium state if they were serious about avoiding deleterious environmental disruptions such as those we see now. </a:t>
            </a:r>
          </a:p>
        </p:txBody>
      </p:sp>
      <p:sp>
        <p:nvSpPr>
          <p:cNvPr id="5" name="Rectangle 4">
            <a:extLst>
              <a:ext uri="{FF2B5EF4-FFF2-40B4-BE49-F238E27FC236}">
                <a16:creationId xmlns:a16="http://schemas.microsoft.com/office/drawing/2014/main" xmlns="" id="{1BF60CF8-19E5-4437-9026-7FC7CFA712A7}"/>
              </a:ext>
            </a:extLst>
          </p:cNvPr>
          <p:cNvSpPr/>
          <p:nvPr/>
        </p:nvSpPr>
        <p:spPr>
          <a:xfrm>
            <a:off x="159026" y="1262029"/>
            <a:ext cx="8362126" cy="4493538"/>
          </a:xfrm>
          <a:prstGeom prst="rect">
            <a:avLst/>
          </a:prstGeom>
          <a:solidFill>
            <a:schemeClr val="accent6">
              <a:lumMod val="50000"/>
            </a:schemeClr>
          </a:solidFill>
        </p:spPr>
        <p:txBody>
          <a:bodyPr wrap="square">
            <a:spAutoFit/>
          </a:bodyPr>
          <a:lstStyle/>
          <a:p>
            <a:r>
              <a:rPr lang="en-US" sz="2600" dirty="0">
                <a:solidFill>
                  <a:schemeClr val="bg1"/>
                </a:solidFill>
                <a:latin typeface="Arial" panose="020B0604020202020204" pitchFamily="34" charset="0"/>
                <a:cs typeface="Arial" panose="020B0604020202020204" pitchFamily="34" charset="0"/>
              </a:rPr>
              <a:t>3) In the development of CERP, there was no serious thought given to securing the 640,000 acres of the EAA through eminent domain and returning it to viable habitat or which could be used for water storage and treatment. Same with the recovery of floodplain to the north. I consider the EAA the elephant in the room.</a:t>
            </a:r>
          </a:p>
          <a:p>
            <a:endParaRPr lang="en-US" sz="2600" dirty="0">
              <a:solidFill>
                <a:schemeClr val="bg1"/>
              </a:solidFill>
              <a:latin typeface="Arial" panose="020B0604020202020204" pitchFamily="34" charset="0"/>
              <a:cs typeface="Arial" panose="020B0604020202020204" pitchFamily="34" charset="0"/>
            </a:endParaRPr>
          </a:p>
          <a:p>
            <a:endParaRPr lang="en-US" sz="2600" dirty="0">
              <a:solidFill>
                <a:schemeClr val="bg1"/>
              </a:solidFill>
              <a:latin typeface="Arial" panose="020B0604020202020204" pitchFamily="34" charset="0"/>
              <a:cs typeface="Arial" panose="020B0604020202020204" pitchFamily="34" charset="0"/>
            </a:endParaRPr>
          </a:p>
          <a:p>
            <a:endParaRPr lang="en-US" sz="2600" dirty="0">
              <a:solidFill>
                <a:schemeClr val="bg1"/>
              </a:solidFill>
              <a:latin typeface="Arial" panose="020B0604020202020204" pitchFamily="34" charset="0"/>
              <a:cs typeface="Arial" panose="020B0604020202020204" pitchFamily="34" charset="0"/>
            </a:endParaRPr>
          </a:p>
          <a:p>
            <a:endParaRPr lang="en-US" sz="2600" dirty="0">
              <a:solidFill>
                <a:schemeClr val="bg1"/>
              </a:solidFill>
              <a:latin typeface="Arial" panose="020B0604020202020204" pitchFamily="34" charset="0"/>
              <a:cs typeface="Arial" panose="020B0604020202020204" pitchFamily="34" charset="0"/>
            </a:endParaRPr>
          </a:p>
          <a:p>
            <a:endParaRPr lang="en-US" sz="2600"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E48457F3-7829-48A9-841B-608421F6E7C7}"/>
              </a:ext>
            </a:extLst>
          </p:cNvPr>
          <p:cNvSpPr/>
          <p:nvPr/>
        </p:nvSpPr>
        <p:spPr>
          <a:xfrm>
            <a:off x="159027" y="1282843"/>
            <a:ext cx="8362126" cy="3693319"/>
          </a:xfrm>
          <a:prstGeom prst="rect">
            <a:avLst/>
          </a:prstGeom>
          <a:solidFill>
            <a:schemeClr val="accent6">
              <a:lumMod val="50000"/>
            </a:schemeClr>
          </a:solidFill>
        </p:spPr>
        <p:txBody>
          <a:bodyPr wrap="square">
            <a:spAutoFit/>
          </a:bodyPr>
          <a:lstStyle/>
          <a:p>
            <a:r>
              <a:rPr lang="en-US" sz="2600" dirty="0">
                <a:solidFill>
                  <a:schemeClr val="bg1"/>
                </a:solidFill>
              </a:rPr>
              <a:t>4) There was no evaluation of the long-term economic  impacts of sugarcane cultivation in the EAA as compared to returns from recovering the EAA as habitat and storage/treatment. </a:t>
            </a:r>
          </a:p>
          <a:p>
            <a:endParaRPr lang="en-US" sz="2600" dirty="0">
              <a:solidFill>
                <a:schemeClr val="bg1"/>
              </a:solidFill>
            </a:endParaRPr>
          </a:p>
          <a:p>
            <a:endParaRPr lang="en-US" sz="2600" dirty="0">
              <a:solidFill>
                <a:schemeClr val="bg1"/>
              </a:solidFill>
            </a:endParaRPr>
          </a:p>
          <a:p>
            <a:endParaRPr lang="en-US" sz="2600" dirty="0">
              <a:solidFill>
                <a:schemeClr val="bg1"/>
              </a:solidFill>
            </a:endParaRPr>
          </a:p>
          <a:p>
            <a:endParaRPr lang="en-US" sz="2600" dirty="0">
              <a:solidFill>
                <a:schemeClr val="bg1"/>
              </a:solidFill>
            </a:endParaRPr>
          </a:p>
          <a:p>
            <a:endParaRPr lang="en-US" sz="2600" dirty="0">
              <a:solidFill>
                <a:schemeClr val="bg1"/>
              </a:solidFill>
            </a:endParaRPr>
          </a:p>
        </p:txBody>
      </p:sp>
      <p:sp>
        <p:nvSpPr>
          <p:cNvPr id="7" name="Rectangle 6">
            <a:extLst>
              <a:ext uri="{FF2B5EF4-FFF2-40B4-BE49-F238E27FC236}">
                <a16:creationId xmlns:a16="http://schemas.microsoft.com/office/drawing/2014/main" xmlns="" id="{E764A107-2B2B-4DE3-9A78-94ADBA8A8FF4}"/>
              </a:ext>
            </a:extLst>
          </p:cNvPr>
          <p:cNvSpPr/>
          <p:nvPr/>
        </p:nvSpPr>
        <p:spPr>
          <a:xfrm>
            <a:off x="159025" y="1190510"/>
            <a:ext cx="8322364" cy="2492990"/>
          </a:xfrm>
          <a:prstGeom prst="rect">
            <a:avLst/>
          </a:prstGeom>
          <a:solidFill>
            <a:schemeClr val="accent6">
              <a:lumMod val="50000"/>
            </a:schemeClr>
          </a:solidFill>
        </p:spPr>
        <p:txBody>
          <a:bodyPr wrap="square">
            <a:spAutoFit/>
          </a:bodyPr>
          <a:lstStyle/>
          <a:p>
            <a:r>
              <a:rPr lang="en-US" sz="2600" dirty="0">
                <a:solidFill>
                  <a:schemeClr val="bg1"/>
                </a:solidFill>
                <a:latin typeface="Arial" panose="020B0604020202020204" pitchFamily="34" charset="0"/>
                <a:cs typeface="Arial" panose="020B0604020202020204" pitchFamily="34" charset="0"/>
              </a:rPr>
              <a:t>5) There was no thought given to management of legacy or rogue phosphorus.</a:t>
            </a:r>
          </a:p>
          <a:p>
            <a:endParaRPr lang="en-US" sz="2600" dirty="0">
              <a:solidFill>
                <a:schemeClr val="bg1"/>
              </a:solidFill>
              <a:latin typeface="Arial" panose="020B0604020202020204" pitchFamily="34" charset="0"/>
              <a:cs typeface="Arial" panose="020B0604020202020204" pitchFamily="34" charset="0"/>
            </a:endParaRPr>
          </a:p>
          <a:p>
            <a:endParaRPr lang="en-US" sz="2600" dirty="0">
              <a:solidFill>
                <a:schemeClr val="bg1"/>
              </a:solidFill>
              <a:latin typeface="Arial" panose="020B0604020202020204" pitchFamily="34" charset="0"/>
              <a:cs typeface="Arial" panose="020B0604020202020204" pitchFamily="34" charset="0"/>
            </a:endParaRPr>
          </a:p>
          <a:p>
            <a:endParaRPr lang="en-US" sz="2600" dirty="0">
              <a:solidFill>
                <a:schemeClr val="bg1"/>
              </a:solidFill>
              <a:latin typeface="Arial" panose="020B0604020202020204" pitchFamily="34" charset="0"/>
              <a:cs typeface="Arial" panose="020B0604020202020204" pitchFamily="34" charset="0"/>
            </a:endParaRPr>
          </a:p>
          <a:p>
            <a:endParaRPr lang="en-US" sz="26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22666811-03D2-4F76-88CE-62D93A45000F}"/>
              </a:ext>
            </a:extLst>
          </p:cNvPr>
          <p:cNvSpPr/>
          <p:nvPr/>
        </p:nvSpPr>
        <p:spPr>
          <a:xfrm>
            <a:off x="165656" y="1205456"/>
            <a:ext cx="8335614" cy="892552"/>
          </a:xfrm>
          <a:prstGeom prst="rect">
            <a:avLst/>
          </a:prstGeom>
          <a:solidFill>
            <a:schemeClr val="accent6">
              <a:lumMod val="50000"/>
            </a:schemeClr>
          </a:solidFill>
        </p:spPr>
        <p:txBody>
          <a:bodyPr wrap="square">
            <a:spAutoFit/>
          </a:bodyPr>
          <a:lstStyle/>
          <a:p>
            <a:r>
              <a:rPr lang="en-US" sz="2600" dirty="0">
                <a:solidFill>
                  <a:schemeClr val="bg1"/>
                </a:solidFill>
                <a:latin typeface="Arial" panose="020B0604020202020204" pitchFamily="34" charset="0"/>
                <a:cs typeface="Arial" panose="020B0604020202020204" pitchFamily="34" charset="0"/>
              </a:rPr>
              <a:t>6) All phosphorus reduction methods involved storage rather than actual removal and recovery</a:t>
            </a:r>
          </a:p>
        </p:txBody>
      </p:sp>
      <p:sp>
        <p:nvSpPr>
          <p:cNvPr id="9" name="Rectangle 8">
            <a:extLst>
              <a:ext uri="{FF2B5EF4-FFF2-40B4-BE49-F238E27FC236}">
                <a16:creationId xmlns:a16="http://schemas.microsoft.com/office/drawing/2014/main" xmlns="" id="{7F5BB160-1FE9-41D7-8D97-784465FC844C}"/>
              </a:ext>
            </a:extLst>
          </p:cNvPr>
          <p:cNvSpPr/>
          <p:nvPr/>
        </p:nvSpPr>
        <p:spPr>
          <a:xfrm>
            <a:off x="192156" y="1220402"/>
            <a:ext cx="8309114" cy="892552"/>
          </a:xfrm>
          <a:prstGeom prst="rect">
            <a:avLst/>
          </a:prstGeom>
          <a:solidFill>
            <a:schemeClr val="accent6">
              <a:lumMod val="50000"/>
            </a:schemeClr>
          </a:solidFill>
        </p:spPr>
        <p:txBody>
          <a:bodyPr wrap="square">
            <a:spAutoFit/>
          </a:bodyPr>
          <a:lstStyle/>
          <a:p>
            <a:r>
              <a:rPr lang="en-US" sz="2600" dirty="0">
                <a:solidFill>
                  <a:schemeClr val="bg1"/>
                </a:solidFill>
                <a:latin typeface="Arial" panose="020B0604020202020204" pitchFamily="34" charset="0"/>
                <a:cs typeface="Arial" panose="020B0604020202020204" pitchFamily="34" charset="0"/>
              </a:rPr>
              <a:t>7) No real incentives were offered to the private sector to contribute to phosphorus reduction. </a:t>
            </a:r>
          </a:p>
        </p:txBody>
      </p:sp>
      <p:sp>
        <p:nvSpPr>
          <p:cNvPr id="10" name="Rectangle 9">
            <a:extLst>
              <a:ext uri="{FF2B5EF4-FFF2-40B4-BE49-F238E27FC236}">
                <a16:creationId xmlns:a16="http://schemas.microsoft.com/office/drawing/2014/main" xmlns="" id="{E8BB23BA-7DBE-4897-9D01-52059792763D}"/>
              </a:ext>
            </a:extLst>
          </p:cNvPr>
          <p:cNvSpPr/>
          <p:nvPr/>
        </p:nvSpPr>
        <p:spPr>
          <a:xfrm>
            <a:off x="145774" y="1169696"/>
            <a:ext cx="8309114" cy="3693319"/>
          </a:xfrm>
          <a:prstGeom prst="rect">
            <a:avLst/>
          </a:prstGeom>
          <a:solidFill>
            <a:schemeClr val="accent6">
              <a:lumMod val="50000"/>
            </a:schemeClr>
          </a:solidFill>
        </p:spPr>
        <p:txBody>
          <a:bodyPr wrap="square">
            <a:spAutoFit/>
          </a:bodyPr>
          <a:lstStyle/>
          <a:p>
            <a:r>
              <a:rPr lang="en-US" sz="2600" dirty="0">
                <a:solidFill>
                  <a:schemeClr val="bg1"/>
                </a:solidFill>
                <a:latin typeface="Arial" panose="020B0604020202020204" pitchFamily="34" charset="0"/>
                <a:cs typeface="Arial" panose="020B0604020202020204" pitchFamily="34" charset="0"/>
              </a:rPr>
              <a:t>8) The Agencies early on decided Stormwater Treatment Areas (STA) which are expansive constructed wetlands would be the primary means of reducing phosphorus. These only store phosphorus and eventually  have to be dredged out. In addition they do not include any meaningful recovery or crop development. STA’s were used in favor of truly sustainable technologies which removed and recovered phosphorus</a:t>
            </a:r>
          </a:p>
        </p:txBody>
      </p:sp>
      <p:sp>
        <p:nvSpPr>
          <p:cNvPr id="11" name="Rectangle 10">
            <a:extLst>
              <a:ext uri="{FF2B5EF4-FFF2-40B4-BE49-F238E27FC236}">
                <a16:creationId xmlns:a16="http://schemas.microsoft.com/office/drawing/2014/main" xmlns="" id="{FDAB7CA9-BFF7-4EDD-82AC-6A520ED88BED}"/>
              </a:ext>
            </a:extLst>
          </p:cNvPr>
          <p:cNvSpPr/>
          <p:nvPr/>
        </p:nvSpPr>
        <p:spPr>
          <a:xfrm>
            <a:off x="159025" y="1172755"/>
            <a:ext cx="8362127" cy="3693319"/>
          </a:xfrm>
          <a:prstGeom prst="rect">
            <a:avLst/>
          </a:prstGeom>
          <a:solidFill>
            <a:schemeClr val="accent6">
              <a:lumMod val="50000"/>
            </a:schemeClr>
          </a:solidFill>
        </p:spPr>
        <p:txBody>
          <a:bodyPr wrap="square">
            <a:spAutoFit/>
          </a:bodyPr>
          <a:lstStyle/>
          <a:p>
            <a:r>
              <a:rPr lang="en-US" sz="2600" dirty="0">
                <a:solidFill>
                  <a:schemeClr val="bg1"/>
                </a:solidFill>
                <a:latin typeface="Arial" panose="020B0604020202020204" pitchFamily="34" charset="0"/>
                <a:cs typeface="Arial" panose="020B0604020202020204" pitchFamily="34" charset="0"/>
              </a:rPr>
              <a:t>9) Large deep reservoirs were planned by the ACOE without consideration of water quality impacts</a:t>
            </a:r>
          </a:p>
          <a:p>
            <a:endParaRPr lang="en-US" sz="2600" dirty="0">
              <a:solidFill>
                <a:schemeClr val="bg1"/>
              </a:solidFill>
              <a:latin typeface="Arial" panose="020B0604020202020204" pitchFamily="34" charset="0"/>
              <a:cs typeface="Arial" panose="020B0604020202020204" pitchFamily="34" charset="0"/>
            </a:endParaRPr>
          </a:p>
          <a:p>
            <a:endParaRPr lang="en-US" sz="2600" dirty="0">
              <a:solidFill>
                <a:schemeClr val="bg1"/>
              </a:solidFill>
              <a:latin typeface="Arial" panose="020B0604020202020204" pitchFamily="34" charset="0"/>
              <a:cs typeface="Arial" panose="020B0604020202020204" pitchFamily="34" charset="0"/>
            </a:endParaRPr>
          </a:p>
          <a:p>
            <a:endParaRPr lang="en-US" sz="2600" dirty="0">
              <a:solidFill>
                <a:schemeClr val="bg1"/>
              </a:solidFill>
              <a:latin typeface="Arial" panose="020B0604020202020204" pitchFamily="34" charset="0"/>
              <a:cs typeface="Arial" panose="020B0604020202020204" pitchFamily="34" charset="0"/>
            </a:endParaRPr>
          </a:p>
          <a:p>
            <a:endParaRPr lang="en-US" sz="2600" dirty="0">
              <a:solidFill>
                <a:schemeClr val="bg1"/>
              </a:solidFill>
              <a:latin typeface="Arial" panose="020B0604020202020204" pitchFamily="34" charset="0"/>
              <a:cs typeface="Arial" panose="020B0604020202020204" pitchFamily="34" charset="0"/>
            </a:endParaRPr>
          </a:p>
          <a:p>
            <a:endParaRPr lang="en-US" sz="2600" dirty="0">
              <a:solidFill>
                <a:schemeClr val="bg1"/>
              </a:solidFill>
              <a:latin typeface="Arial" panose="020B0604020202020204" pitchFamily="34" charset="0"/>
              <a:cs typeface="Arial" panose="020B0604020202020204" pitchFamily="34" charset="0"/>
            </a:endParaRPr>
          </a:p>
          <a:p>
            <a:endParaRPr lang="en-US" sz="2600" dirty="0">
              <a:solidFill>
                <a:schemeClr val="bg1"/>
              </a:solidFill>
              <a:latin typeface="Arial" panose="020B0604020202020204" pitchFamily="34" charset="0"/>
              <a:cs typeface="Arial" panose="020B0604020202020204" pitchFamily="34" charset="0"/>
            </a:endParaRPr>
          </a:p>
          <a:p>
            <a:endParaRPr lang="en-US" sz="26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507FA082-4680-45F2-A35D-D0FEFC1B1AC7}"/>
              </a:ext>
            </a:extLst>
          </p:cNvPr>
          <p:cNvSpPr/>
          <p:nvPr/>
        </p:nvSpPr>
        <p:spPr>
          <a:xfrm>
            <a:off x="152399" y="1205456"/>
            <a:ext cx="8362128" cy="1692771"/>
          </a:xfrm>
          <a:prstGeom prst="rect">
            <a:avLst/>
          </a:prstGeom>
          <a:solidFill>
            <a:schemeClr val="accent6">
              <a:lumMod val="50000"/>
            </a:schemeClr>
          </a:solidFill>
        </p:spPr>
        <p:txBody>
          <a:bodyPr wrap="square">
            <a:spAutoFit/>
          </a:bodyPr>
          <a:lstStyle/>
          <a:p>
            <a:r>
              <a:rPr lang="en-US" sz="2600" dirty="0">
                <a:solidFill>
                  <a:schemeClr val="bg1"/>
                </a:solidFill>
                <a:latin typeface="Arial" panose="020B0604020202020204" pitchFamily="34" charset="0"/>
                <a:cs typeface="Arial" panose="020B0604020202020204" pitchFamily="34" charset="0"/>
              </a:rPr>
              <a:t>10) The science of the systems was not given sufficient respect in developing CERP. Additionally, the science was not that well understood.  Those who did understand the science were often ignored. </a:t>
            </a:r>
          </a:p>
        </p:txBody>
      </p:sp>
    </p:spTree>
    <p:extLst>
      <p:ext uri="{BB962C8B-B14F-4D97-AF65-F5344CB8AC3E}">
        <p14:creationId xmlns:p14="http://schemas.microsoft.com/office/powerpoint/2010/main" val="362816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8610600" cy="10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36650"/>
            <a:ext cx="8610600" cy="10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35200"/>
            <a:ext cx="8610600" cy="10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302000"/>
            <a:ext cx="8610600" cy="10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368800"/>
            <a:ext cx="8610600" cy="10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590" y="5454650"/>
            <a:ext cx="8610600" cy="10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10481" y="622300"/>
            <a:ext cx="4724400" cy="646331"/>
          </a:xfrm>
          <a:prstGeom prst="rect">
            <a:avLst/>
          </a:prstGeom>
          <a:noFill/>
        </p:spPr>
        <p:txBody>
          <a:bodyPr wrap="square" rtlCol="0">
            <a:spAutoFit/>
          </a:bodyPr>
          <a:lstStyle/>
          <a:p>
            <a:pPr algn="ctr"/>
            <a:r>
              <a:rPr lang="en-US" dirty="0"/>
              <a:t>Removal of Accrued Sediment Orlando Easterly Wetland </a:t>
            </a:r>
          </a:p>
        </p:txBody>
      </p:sp>
    </p:spTree>
    <p:extLst>
      <p:ext uri="{BB962C8B-B14F-4D97-AF65-F5344CB8AC3E}">
        <p14:creationId xmlns:p14="http://schemas.microsoft.com/office/powerpoint/2010/main" val="245146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99CB7CD-A20C-4E83-83F3-8278B6F0A350}"/>
              </a:ext>
            </a:extLst>
          </p:cNvPr>
          <p:cNvSpPr txBox="1"/>
          <p:nvPr/>
        </p:nvSpPr>
        <p:spPr>
          <a:xfrm>
            <a:off x="835378" y="383822"/>
            <a:ext cx="8048978" cy="2893100"/>
          </a:xfrm>
          <a:prstGeom prst="rect">
            <a:avLst/>
          </a:prstGeom>
          <a:solidFill>
            <a:schemeClr val="bg1"/>
          </a:solidFill>
        </p:spPr>
        <p:txBody>
          <a:bodyPr wrap="square" rtlCol="0">
            <a:spAutoFit/>
          </a:bodyPr>
          <a:lstStyle/>
          <a:p>
            <a:r>
              <a:rPr lang="en-US" sz="2600" dirty="0">
                <a:solidFill>
                  <a:srgbClr val="FF0000"/>
                </a:solidFill>
                <a:latin typeface="Arial" panose="020B0604020202020204" pitchFamily="34" charset="0"/>
                <a:cs typeface="Arial" panose="020B0604020202020204" pitchFamily="34" charset="0"/>
              </a:rPr>
              <a:t>CERP IS LITTLE MORE THAN C&amp;SF Ver 2.0. IT DENIES BASIC SCIENCE IN FAVOR OF SHORT-TERM INTERESTS WITHOUT CONCERN FOR ENVIRONMENTAL STABILITY, LONG-TERM ECONOMIC INTEGRITY OR ISSUES RELATED TO THE PROTECTION OF POSTERITY. IT IS GREED SHROUDED IN  GREEN CLOTHING</a:t>
            </a:r>
          </a:p>
        </p:txBody>
      </p:sp>
      <p:sp>
        <p:nvSpPr>
          <p:cNvPr id="3" name="TextBox 2">
            <a:extLst>
              <a:ext uri="{FF2B5EF4-FFF2-40B4-BE49-F238E27FC236}">
                <a16:creationId xmlns:a16="http://schemas.microsoft.com/office/drawing/2014/main" xmlns="" id="{51BA6201-7B07-44EF-A11C-9B8ECD2D463A}"/>
              </a:ext>
            </a:extLst>
          </p:cNvPr>
          <p:cNvSpPr txBox="1"/>
          <p:nvPr/>
        </p:nvSpPr>
        <p:spPr>
          <a:xfrm>
            <a:off x="654754" y="3725333"/>
            <a:ext cx="8229602" cy="954107"/>
          </a:xfrm>
          <a:prstGeom prst="rect">
            <a:avLst/>
          </a:prstGeom>
          <a:solidFill>
            <a:schemeClr val="accent6">
              <a:lumMod val="50000"/>
            </a:schemeClr>
          </a:solid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SO WHAT MEASURES COULD BE TAKEN TO MAKE A NEW CERP EFFECTIVE?</a:t>
            </a:r>
          </a:p>
        </p:txBody>
      </p:sp>
    </p:spTree>
    <p:extLst>
      <p:ext uri="{BB962C8B-B14F-4D97-AF65-F5344CB8AC3E}">
        <p14:creationId xmlns:p14="http://schemas.microsoft.com/office/powerpoint/2010/main" val="27636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24CF713-FB04-4C22-A3BC-1B43794C2D5B}"/>
              </a:ext>
            </a:extLst>
          </p:cNvPr>
          <p:cNvSpPr txBox="1"/>
          <p:nvPr/>
        </p:nvSpPr>
        <p:spPr>
          <a:xfrm>
            <a:off x="1253068" y="666044"/>
            <a:ext cx="7292622" cy="4124206"/>
          </a:xfrm>
          <a:prstGeom prst="rect">
            <a:avLst/>
          </a:prstGeom>
          <a:solidFill>
            <a:schemeClr val="accent6">
              <a:lumMod val="50000"/>
            </a:schemeClr>
          </a:solid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PROPOSED REVISION #1</a:t>
            </a:r>
          </a:p>
          <a:p>
            <a:endParaRPr lang="en-US"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State up front that the goals of CERP in terms of environmental and economic restoration are to regain a near equilibrium state in terms of material inputs and outputs, and that programs should be developed and incentivized that ensure agricultural and development activities retain this near equilibrium state. Only when there is such a balance can the system begin to resemble a functional stable system</a:t>
            </a:r>
          </a:p>
        </p:txBody>
      </p:sp>
    </p:spTree>
    <p:extLst>
      <p:ext uri="{BB962C8B-B14F-4D97-AF65-F5344CB8AC3E}">
        <p14:creationId xmlns:p14="http://schemas.microsoft.com/office/powerpoint/2010/main" val="6503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B7D39FA-61F3-4B49-A53A-3F7C22C1B175}"/>
              </a:ext>
            </a:extLst>
          </p:cNvPr>
          <p:cNvSpPr txBox="1"/>
          <p:nvPr/>
        </p:nvSpPr>
        <p:spPr>
          <a:xfrm>
            <a:off x="383821" y="141589"/>
            <a:ext cx="8602135" cy="5878532"/>
          </a:xfrm>
          <a:prstGeom prst="rect">
            <a:avLst/>
          </a:prstGeom>
          <a:solidFill>
            <a:schemeClr val="accent6">
              <a:lumMod val="50000"/>
            </a:schemeClr>
          </a:solid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PROPOSED REVISION #2</a:t>
            </a:r>
          </a:p>
          <a:p>
            <a:r>
              <a:rPr lang="en-US" dirty="0">
                <a:solidFill>
                  <a:schemeClr val="bg1"/>
                </a:solidFill>
                <a:latin typeface="Arial" panose="020B0604020202020204" pitchFamily="34" charset="0"/>
                <a:cs typeface="Arial" panose="020B0604020202020204" pitchFamily="34" charset="0"/>
              </a:rPr>
              <a:t>Use the power of Eminent Domain as allowed through the Fifth Amendment of the Constitution to secure lands essential for restoration of the KOEEA. The most Obvious is the 640,000 acres of the Everglades Agricultural Area (EAA) which represent 27% of the historical Everglades. It may be argued that elimination of this much farmland will create severe economic stress, but the agriculture is largely in sugar cane (450,000 acres) controlled by two companies. Through the Farm Bill we have subsidized the sugarcane industry in Florida by providing price guarantees for government buy-back and placing quotas on foreign providers. This costs the American people about $3.0 billion each year. And yet, in spite of advertising to the contrary, the sugar industry in Florida according to a UF study, contributes only $2.06 billion and 22,648 jobs (many low paying) to the economy. Among a group of the top seven agricultural commodities in Florida, sugar is number five . Number one is Environmental Horticulture at $8.42 billion and 165, 894 jobs. The total value added of sugar is 0.26% of the state GDP and 0.21% of the state employment. For this contribution we have imposed heavily on tourism, property values, and human health as we take efforts to regulate water within the EAA, and divert flows east and west to the coasts. </a:t>
            </a:r>
            <a:r>
              <a:rPr lang="en-US" sz="2000" dirty="0">
                <a:solidFill>
                  <a:schemeClr val="bg1"/>
                </a:solidFill>
                <a:latin typeface="Arial" panose="020B0604020202020204" pitchFamily="34" charset="0"/>
                <a:cs typeface="Arial" panose="020B0604020202020204" pitchFamily="34" charset="0"/>
              </a:rPr>
              <a:t>A transition program would be implemented to facilitate transfer of EAA lands from traditional cultivation to water storage recovery, nutrient recovery facilities, and reclaimed Everglades habitat. </a:t>
            </a:r>
            <a:endParaRPr lang="en-US"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E75DCCD8-1535-41A8-948A-58509F973EB7}"/>
              </a:ext>
            </a:extLst>
          </p:cNvPr>
          <p:cNvSpPr txBox="1"/>
          <p:nvPr/>
        </p:nvSpPr>
        <p:spPr>
          <a:xfrm>
            <a:off x="383820" y="6020121"/>
            <a:ext cx="8602135" cy="646331"/>
          </a:xfrm>
          <a:prstGeom prst="rect">
            <a:avLst/>
          </a:prstGeom>
          <a:solidFill>
            <a:srgbClr val="FFC000"/>
          </a:solidFill>
        </p:spPr>
        <p:txBody>
          <a:bodyPr wrap="square" rtlCol="0">
            <a:spAutoFit/>
          </a:bodyPr>
          <a:lstStyle/>
          <a:p>
            <a:r>
              <a:rPr lang="en-US"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If we do not secure the EAA as part of a restoration, we can  not expect any environmental stability within the KOEEA, and CERP will fail.</a:t>
            </a:r>
            <a:endParaRPr lang="en-US" dirty="0"/>
          </a:p>
        </p:txBody>
      </p:sp>
    </p:spTree>
    <p:extLst>
      <p:ext uri="{BB962C8B-B14F-4D97-AF65-F5344CB8AC3E}">
        <p14:creationId xmlns:p14="http://schemas.microsoft.com/office/powerpoint/2010/main" val="68159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17523A-4D50-4344-BAAA-5F0932773075}"/>
              </a:ext>
            </a:extLst>
          </p:cNvPr>
          <p:cNvSpPr txBox="1"/>
          <p:nvPr/>
        </p:nvSpPr>
        <p:spPr>
          <a:xfrm>
            <a:off x="1061157" y="1435024"/>
            <a:ext cx="7292622" cy="3724096"/>
          </a:xfrm>
          <a:prstGeom prst="rect">
            <a:avLst/>
          </a:prstGeom>
          <a:solidFill>
            <a:schemeClr val="accent6">
              <a:lumMod val="50000"/>
            </a:schemeClr>
          </a:solid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PROPOSED REVISION #3</a:t>
            </a:r>
          </a:p>
          <a:p>
            <a:pPr algn="ctr"/>
            <a:endParaRPr lang="en-US" sz="2800"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Use the power of Eminent Domain as allowed through the Fifth Amendment of the Constitution to recover lost floodplain, much of which is in pasture. Some recovery is already underway in the Kissimmee River Reclamation. As improved pasture is a major contributor to phosphorus loading north of Lake Okeechobee, it makes sense to either purchase improved pasture for return to floodplain wetlands, or to lease this land through the Owner in exchange for return to floodplain. Recently the South Florida Water Management District (SFWMD) has been pursuing this option to a limited extent. </a:t>
            </a:r>
          </a:p>
        </p:txBody>
      </p:sp>
    </p:spTree>
    <p:extLst>
      <p:ext uri="{BB962C8B-B14F-4D97-AF65-F5344CB8AC3E}">
        <p14:creationId xmlns:p14="http://schemas.microsoft.com/office/powerpoint/2010/main" val="358070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064CD77-6D15-4DC2-BADE-4079BFAC69AA}"/>
              </a:ext>
            </a:extLst>
          </p:cNvPr>
          <p:cNvSpPr txBox="1"/>
          <p:nvPr/>
        </p:nvSpPr>
        <p:spPr>
          <a:xfrm>
            <a:off x="383822" y="193246"/>
            <a:ext cx="8760178" cy="6217087"/>
          </a:xfrm>
          <a:prstGeom prst="rect">
            <a:avLst/>
          </a:prstGeom>
          <a:solidFill>
            <a:schemeClr val="accent6">
              <a:lumMod val="50000"/>
            </a:schemeClr>
          </a:solid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PROPOSED REVISION #4</a:t>
            </a:r>
          </a:p>
          <a:p>
            <a:pPr algn="ctr"/>
            <a:endParaRPr lang="en-US" sz="2800"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Develop and Implement a long-term nutrient removal and recovery program that 1) significantly reduces the amount of phosphorus brought into the KOEEA and 2) removes and recovers rogue phosphorus as well as input phosphorus, thereby depleting the excess phosphorus stores over time, allowing the system to realize an input-output balance. Phosphorus removal and recovery can be accomplished three ways:</a:t>
            </a:r>
          </a:p>
          <a:p>
            <a:endParaRPr lang="en-US"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Dredging and recovery of dredge solids as a marketable soil amendment</a:t>
            </a: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The application of certain metal salts such as aluminum sulfate (Alum) which can remove and precipitate phosphorus which can be recovered and removed. This may be supplemented with various filtration techniques.</a:t>
            </a: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The use of select plants, in particular aquatic plants, which when cultivated through frequent harvesting, uptake nutrients and allow the harvested crop to be used in the production of products such as compost, potting soil, livestock feeds, fiber products, various extracts, and biogas. This technology is known as Managed Aquatic Plant Systems or MAPS </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While all three approaches can and likely should be applied at some level, MAPS has the greatest potential for developing into a large scale </a:t>
            </a:r>
            <a:r>
              <a:rPr lang="en-US" dirty="0" err="1">
                <a:solidFill>
                  <a:schemeClr val="bg1"/>
                </a:solidFill>
                <a:latin typeface="Arial" panose="020B0604020202020204" pitchFamily="34" charset="0"/>
                <a:cs typeface="Arial" panose="020B0604020202020204" pitchFamily="34" charset="0"/>
              </a:rPr>
              <a:t>agri</a:t>
            </a:r>
            <a:r>
              <a:rPr lang="en-US" dirty="0">
                <a:solidFill>
                  <a:schemeClr val="bg1"/>
                </a:solidFill>
                <a:latin typeface="Arial" panose="020B0604020202020204" pitchFamily="34" charset="0"/>
                <a:cs typeface="Arial" panose="020B0604020202020204" pitchFamily="34" charset="0"/>
              </a:rPr>
              <a:t>-industry.</a:t>
            </a:r>
          </a:p>
        </p:txBody>
      </p:sp>
    </p:spTree>
    <p:extLst>
      <p:ext uri="{BB962C8B-B14F-4D97-AF65-F5344CB8AC3E}">
        <p14:creationId xmlns:p14="http://schemas.microsoft.com/office/powerpoint/2010/main" val="380304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B427F21-858F-418C-B314-BC43E86C3545}"/>
              </a:ext>
            </a:extLst>
          </p:cNvPr>
          <p:cNvSpPr txBox="1"/>
          <p:nvPr/>
        </p:nvSpPr>
        <p:spPr>
          <a:xfrm>
            <a:off x="383822" y="193246"/>
            <a:ext cx="8760178" cy="3447098"/>
          </a:xfrm>
          <a:prstGeom prst="rect">
            <a:avLst/>
          </a:prstGeom>
          <a:solidFill>
            <a:schemeClr val="accent6">
              <a:lumMod val="50000"/>
            </a:schemeClr>
          </a:solid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PROPOSED REVISION #5</a:t>
            </a:r>
          </a:p>
          <a:p>
            <a:pPr algn="ctr"/>
            <a:endParaRPr lang="en-US" sz="2800"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Transition away from extensive herbicide use, as lowered nutrient will reduce the rate at which invasive plants return. The herbicide application program shall be approved not only by the FWC and/or the Water Management Districts but also an </a:t>
            </a:r>
            <a:r>
              <a:rPr lang="en-US" i="1" dirty="0">
                <a:solidFill>
                  <a:schemeClr val="bg1"/>
                </a:solidFill>
                <a:latin typeface="Arial" panose="020B0604020202020204" pitchFamily="34" charset="0"/>
                <a:cs typeface="Arial" panose="020B0604020202020204" pitchFamily="34" charset="0"/>
              </a:rPr>
              <a:t>ad hoc committee </a:t>
            </a:r>
            <a:r>
              <a:rPr lang="en-US" dirty="0">
                <a:solidFill>
                  <a:schemeClr val="bg1"/>
                </a:solidFill>
                <a:latin typeface="Arial" panose="020B0604020202020204" pitchFamily="34" charset="0"/>
                <a:cs typeface="Arial" panose="020B0604020202020204" pitchFamily="34" charset="0"/>
              </a:rPr>
              <a:t>made up of impacted stockholders and objective, uninvolved scientists. At the same time, additional effort shall be directed towards the use of mechanical harvesting and recovery programs as an additional means of reducing surface water nutrients. The cultivation, harvesting, and reuse of aquatic plants such as water hyacinths is presently being done within nutrient enriched lakes in China on a large scale.</a:t>
            </a:r>
            <a:endParaRPr lang="en-US" i="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F88D1725-1824-4B92-9588-2CE752E2EA7D}"/>
              </a:ext>
            </a:extLst>
          </p:cNvPr>
          <p:cNvPicPr>
            <a:picLocks noChangeAspect="1"/>
          </p:cNvPicPr>
          <p:nvPr/>
        </p:nvPicPr>
        <p:blipFill>
          <a:blip r:embed="rId2"/>
          <a:stretch>
            <a:fillRect/>
          </a:stretch>
        </p:blipFill>
        <p:spPr>
          <a:xfrm>
            <a:off x="383822" y="3788204"/>
            <a:ext cx="3867150" cy="2876550"/>
          </a:xfrm>
          <a:prstGeom prst="rect">
            <a:avLst/>
          </a:prstGeom>
        </p:spPr>
      </p:pic>
      <p:pic>
        <p:nvPicPr>
          <p:cNvPr id="6" name="Picture 5">
            <a:extLst>
              <a:ext uri="{FF2B5EF4-FFF2-40B4-BE49-F238E27FC236}">
                <a16:creationId xmlns:a16="http://schemas.microsoft.com/office/drawing/2014/main" xmlns="" id="{5DF47F52-4865-4685-B4FB-4EBF8339878E}"/>
              </a:ext>
            </a:extLst>
          </p:cNvPr>
          <p:cNvPicPr>
            <a:picLocks noChangeAspect="1"/>
          </p:cNvPicPr>
          <p:nvPr/>
        </p:nvPicPr>
        <p:blipFill>
          <a:blip r:embed="rId3"/>
          <a:stretch>
            <a:fillRect/>
          </a:stretch>
        </p:blipFill>
        <p:spPr>
          <a:xfrm>
            <a:off x="4763911" y="3759629"/>
            <a:ext cx="3914775" cy="2933700"/>
          </a:xfrm>
          <a:prstGeom prst="rect">
            <a:avLst/>
          </a:prstGeom>
        </p:spPr>
      </p:pic>
    </p:spTree>
    <p:extLst>
      <p:ext uri="{BB962C8B-B14F-4D97-AF65-F5344CB8AC3E}">
        <p14:creationId xmlns:p14="http://schemas.microsoft.com/office/powerpoint/2010/main" val="104411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62A44DD-09C8-451A-9291-1B1CB3F5135F}"/>
              </a:ext>
            </a:extLst>
          </p:cNvPr>
          <p:cNvSpPr txBox="1"/>
          <p:nvPr/>
        </p:nvSpPr>
        <p:spPr>
          <a:xfrm>
            <a:off x="1072444" y="395111"/>
            <a:ext cx="7360356" cy="492443"/>
          </a:xfrm>
          <a:prstGeom prst="rect">
            <a:avLst/>
          </a:prstGeom>
          <a:noFill/>
        </p:spPr>
        <p:txBody>
          <a:bodyPr wrap="square" rtlCol="0">
            <a:spAutoFit/>
          </a:bodyPr>
          <a:lstStyle/>
          <a:p>
            <a:pPr algn="ctr"/>
            <a:r>
              <a:rPr lang="en-US" sz="2600" dirty="0">
                <a:solidFill>
                  <a:schemeClr val="bg1"/>
                </a:solidFill>
                <a:latin typeface="Arial" panose="020B0604020202020204" pitchFamily="34" charset="0"/>
                <a:cs typeface="Arial" panose="020B0604020202020204" pitchFamily="34" charset="0"/>
              </a:rPr>
              <a:t>MANAGED AQUATIC PLANT SYSTEM</a:t>
            </a:r>
          </a:p>
        </p:txBody>
      </p:sp>
      <p:pic>
        <p:nvPicPr>
          <p:cNvPr id="3" name="Picture 2">
            <a:extLst>
              <a:ext uri="{FF2B5EF4-FFF2-40B4-BE49-F238E27FC236}">
                <a16:creationId xmlns:a16="http://schemas.microsoft.com/office/drawing/2014/main" xmlns="" id="{38063325-2D66-44E8-AB62-C5F68E0A34FD}"/>
              </a:ext>
            </a:extLst>
          </p:cNvPr>
          <p:cNvPicPr>
            <a:picLocks noChangeAspect="1"/>
          </p:cNvPicPr>
          <p:nvPr/>
        </p:nvPicPr>
        <p:blipFill>
          <a:blip r:embed="rId2"/>
          <a:stretch>
            <a:fillRect/>
          </a:stretch>
        </p:blipFill>
        <p:spPr>
          <a:xfrm>
            <a:off x="209903" y="1018823"/>
            <a:ext cx="4095750" cy="2743200"/>
          </a:xfrm>
          <a:prstGeom prst="rect">
            <a:avLst/>
          </a:prstGeom>
        </p:spPr>
      </p:pic>
      <p:pic>
        <p:nvPicPr>
          <p:cNvPr id="4" name="Picture 3">
            <a:extLst>
              <a:ext uri="{FF2B5EF4-FFF2-40B4-BE49-F238E27FC236}">
                <a16:creationId xmlns:a16="http://schemas.microsoft.com/office/drawing/2014/main" xmlns="" id="{9D151D3D-51B2-4E82-82CD-6B6D32A076AB}"/>
              </a:ext>
            </a:extLst>
          </p:cNvPr>
          <p:cNvPicPr>
            <a:picLocks noChangeAspect="1"/>
          </p:cNvPicPr>
          <p:nvPr/>
        </p:nvPicPr>
        <p:blipFill>
          <a:blip r:embed="rId3"/>
          <a:stretch>
            <a:fillRect/>
          </a:stretch>
        </p:blipFill>
        <p:spPr>
          <a:xfrm>
            <a:off x="4409193" y="1018823"/>
            <a:ext cx="4276725" cy="2743200"/>
          </a:xfrm>
          <a:prstGeom prst="rect">
            <a:avLst/>
          </a:prstGeom>
        </p:spPr>
      </p:pic>
      <p:pic>
        <p:nvPicPr>
          <p:cNvPr id="5" name="Picture 4">
            <a:extLst>
              <a:ext uri="{FF2B5EF4-FFF2-40B4-BE49-F238E27FC236}">
                <a16:creationId xmlns:a16="http://schemas.microsoft.com/office/drawing/2014/main" xmlns="" id="{0AA04C47-BB5B-409C-9E34-B2D10470FC13}"/>
              </a:ext>
            </a:extLst>
          </p:cNvPr>
          <p:cNvPicPr>
            <a:picLocks noChangeAspect="1"/>
          </p:cNvPicPr>
          <p:nvPr/>
        </p:nvPicPr>
        <p:blipFill>
          <a:blip r:embed="rId4"/>
          <a:stretch>
            <a:fillRect/>
          </a:stretch>
        </p:blipFill>
        <p:spPr>
          <a:xfrm>
            <a:off x="209903" y="3850959"/>
            <a:ext cx="4210050" cy="2724150"/>
          </a:xfrm>
          <a:prstGeom prst="rect">
            <a:avLst/>
          </a:prstGeom>
        </p:spPr>
      </p:pic>
      <p:pic>
        <p:nvPicPr>
          <p:cNvPr id="6" name="Picture 5">
            <a:extLst>
              <a:ext uri="{FF2B5EF4-FFF2-40B4-BE49-F238E27FC236}">
                <a16:creationId xmlns:a16="http://schemas.microsoft.com/office/drawing/2014/main" xmlns="" id="{3E68A760-2ABE-4D0D-9243-EC3ECE65B769}"/>
              </a:ext>
            </a:extLst>
          </p:cNvPr>
          <p:cNvPicPr>
            <a:picLocks noChangeAspect="1"/>
          </p:cNvPicPr>
          <p:nvPr/>
        </p:nvPicPr>
        <p:blipFill>
          <a:blip r:embed="rId5"/>
          <a:stretch>
            <a:fillRect/>
          </a:stretch>
        </p:blipFill>
        <p:spPr>
          <a:xfrm>
            <a:off x="4572000" y="3850959"/>
            <a:ext cx="4210050" cy="2800350"/>
          </a:xfrm>
          <a:prstGeom prst="rect">
            <a:avLst/>
          </a:prstGeom>
        </p:spPr>
      </p:pic>
    </p:spTree>
    <p:extLst>
      <p:ext uri="{BB962C8B-B14F-4D97-AF65-F5344CB8AC3E}">
        <p14:creationId xmlns:p14="http://schemas.microsoft.com/office/powerpoint/2010/main" val="2442624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58B9E9A-EE16-4A04-8331-0F363C320F04}"/>
              </a:ext>
            </a:extLst>
          </p:cNvPr>
          <p:cNvPicPr>
            <a:picLocks noChangeAspect="1"/>
          </p:cNvPicPr>
          <p:nvPr/>
        </p:nvPicPr>
        <p:blipFill>
          <a:blip r:embed="rId2"/>
          <a:stretch>
            <a:fillRect/>
          </a:stretch>
        </p:blipFill>
        <p:spPr>
          <a:xfrm>
            <a:off x="1073503" y="683683"/>
            <a:ext cx="3181350" cy="2914650"/>
          </a:xfrm>
          <a:prstGeom prst="rect">
            <a:avLst/>
          </a:prstGeom>
        </p:spPr>
      </p:pic>
      <p:pic>
        <p:nvPicPr>
          <p:cNvPr id="3" name="Picture 2">
            <a:extLst>
              <a:ext uri="{FF2B5EF4-FFF2-40B4-BE49-F238E27FC236}">
                <a16:creationId xmlns:a16="http://schemas.microsoft.com/office/drawing/2014/main" xmlns="" id="{667D0E49-5F6A-46B2-93BA-6EECBA4B68F6}"/>
              </a:ext>
            </a:extLst>
          </p:cNvPr>
          <p:cNvPicPr>
            <a:picLocks noChangeAspect="1"/>
          </p:cNvPicPr>
          <p:nvPr/>
        </p:nvPicPr>
        <p:blipFill>
          <a:blip r:embed="rId3"/>
          <a:stretch>
            <a:fillRect/>
          </a:stretch>
        </p:blipFill>
        <p:spPr>
          <a:xfrm>
            <a:off x="4572000" y="683683"/>
            <a:ext cx="3105150" cy="2914650"/>
          </a:xfrm>
          <a:prstGeom prst="rect">
            <a:avLst/>
          </a:prstGeom>
        </p:spPr>
      </p:pic>
      <p:sp>
        <p:nvSpPr>
          <p:cNvPr id="4" name="TextBox 3">
            <a:extLst>
              <a:ext uri="{FF2B5EF4-FFF2-40B4-BE49-F238E27FC236}">
                <a16:creationId xmlns:a16="http://schemas.microsoft.com/office/drawing/2014/main" xmlns="" id="{B6341495-D8C1-48A4-A1F5-31E000356922}"/>
              </a:ext>
            </a:extLst>
          </p:cNvPr>
          <p:cNvSpPr txBox="1"/>
          <p:nvPr/>
        </p:nvSpPr>
        <p:spPr>
          <a:xfrm>
            <a:off x="1073503" y="3928533"/>
            <a:ext cx="3181350"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BEFORE</a:t>
            </a:r>
          </a:p>
        </p:txBody>
      </p:sp>
      <p:sp>
        <p:nvSpPr>
          <p:cNvPr id="5" name="TextBox 4">
            <a:extLst>
              <a:ext uri="{FF2B5EF4-FFF2-40B4-BE49-F238E27FC236}">
                <a16:creationId xmlns:a16="http://schemas.microsoft.com/office/drawing/2014/main" xmlns="" id="{D067AD95-FEB5-483C-8D37-D97F454446C9}"/>
              </a:ext>
            </a:extLst>
          </p:cNvPr>
          <p:cNvSpPr txBox="1"/>
          <p:nvPr/>
        </p:nvSpPr>
        <p:spPr>
          <a:xfrm>
            <a:off x="4254853" y="3928533"/>
            <a:ext cx="3181350"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AFTER</a:t>
            </a:r>
          </a:p>
        </p:txBody>
      </p:sp>
      <p:pic>
        <p:nvPicPr>
          <p:cNvPr id="6" name="Picture 5">
            <a:extLst>
              <a:ext uri="{FF2B5EF4-FFF2-40B4-BE49-F238E27FC236}">
                <a16:creationId xmlns:a16="http://schemas.microsoft.com/office/drawing/2014/main" xmlns="" id="{CA117C79-63A5-4670-A6E0-0EFCC5B1264C}"/>
              </a:ext>
            </a:extLst>
          </p:cNvPr>
          <p:cNvPicPr>
            <a:picLocks noChangeAspect="1"/>
          </p:cNvPicPr>
          <p:nvPr/>
        </p:nvPicPr>
        <p:blipFill>
          <a:blip r:embed="rId4"/>
          <a:stretch>
            <a:fillRect/>
          </a:stretch>
        </p:blipFill>
        <p:spPr>
          <a:xfrm>
            <a:off x="903111" y="595137"/>
            <a:ext cx="7337777" cy="4642908"/>
          </a:xfrm>
          <a:prstGeom prst="rect">
            <a:avLst/>
          </a:prstGeom>
        </p:spPr>
      </p:pic>
      <p:sp>
        <p:nvSpPr>
          <p:cNvPr id="7" name="TextBox 6">
            <a:extLst>
              <a:ext uri="{FF2B5EF4-FFF2-40B4-BE49-F238E27FC236}">
                <a16:creationId xmlns:a16="http://schemas.microsoft.com/office/drawing/2014/main" xmlns="" id="{D3767E57-1C8E-4EC0-A365-2C14DE4628A8}"/>
              </a:ext>
            </a:extLst>
          </p:cNvPr>
          <p:cNvSpPr txBox="1"/>
          <p:nvPr/>
        </p:nvSpPr>
        <p:spPr>
          <a:xfrm>
            <a:off x="2573867" y="5369581"/>
            <a:ext cx="4188177"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BEEMATS</a:t>
            </a:r>
          </a:p>
        </p:txBody>
      </p:sp>
    </p:spTree>
    <p:extLst>
      <p:ext uri="{BB962C8B-B14F-4D97-AF65-F5344CB8AC3E}">
        <p14:creationId xmlns:p14="http://schemas.microsoft.com/office/powerpoint/2010/main" val="373185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ictures of phosphate mining in Flor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176" y="797665"/>
            <a:ext cx="5128944" cy="34547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hosphate processing in Flor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98" y="130113"/>
            <a:ext cx="4380799" cy="31118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hosphate processing in Flori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03" y="2921328"/>
            <a:ext cx="4797631" cy="31588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phosphate processing in Flori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5127" y="4252375"/>
            <a:ext cx="4286993" cy="25165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69127" y="1173540"/>
            <a:ext cx="4572000" cy="5078313"/>
          </a:xfrm>
          <a:prstGeom prst="rect">
            <a:avLst/>
          </a:prstGeom>
          <a:solidFill>
            <a:schemeClr val="bg1"/>
          </a:solidFill>
        </p:spPr>
        <p:txBody>
          <a:bodyPr>
            <a:spAutoFit/>
          </a:bodyPr>
          <a:lstStyle/>
          <a:p>
            <a:r>
              <a:rPr lang="en-US" b="1" dirty="0"/>
              <a:t>Annually about 23,000,000 metric tons of phosphate rock is produced in Florida, resulting in 7,000,000 metric tons of P</a:t>
            </a:r>
            <a:r>
              <a:rPr lang="en-US" b="1" baseline="-25000" dirty="0"/>
              <a:t>2</a:t>
            </a:r>
            <a:r>
              <a:rPr lang="en-US" b="1" dirty="0"/>
              <a:t>O</a:t>
            </a:r>
            <a:r>
              <a:rPr lang="en-US" b="1" baseline="-25000" dirty="0"/>
              <a:t>5, </a:t>
            </a:r>
            <a:r>
              <a:rPr lang="en-US" b="1" dirty="0"/>
              <a:t> or 3,010,000 metric tons (6.63 billion pounds) of phosphorus, with a value approaching $1 billion. The bulk value of one pound of phosphorus oscillates around  $0.10.  The state levies a severance tax of $0.008 or less than a penny per ton of phosphate rock mined, which brings in about $46-56 million/year. On the retail market a pound of phosphorus costs about $1.80/lb when in Di-ammonium Phosphate. Therefore if I empty a two pound bag of Di-ammonium Phosphate (DAP) into a surface water the value of the phosphorus (0.46 lb) increases instantaneously from about $0.90 to $46. How? We will talk about this later.</a:t>
            </a:r>
          </a:p>
        </p:txBody>
      </p:sp>
      <p:sp>
        <p:nvSpPr>
          <p:cNvPr id="3" name="TextBox 2"/>
          <p:cNvSpPr txBox="1"/>
          <p:nvPr/>
        </p:nvSpPr>
        <p:spPr>
          <a:xfrm>
            <a:off x="4572000" y="66105"/>
            <a:ext cx="4397552" cy="923330"/>
          </a:xfrm>
          <a:prstGeom prst="rect">
            <a:avLst/>
          </a:prstGeom>
          <a:noFill/>
        </p:spPr>
        <p:txBody>
          <a:bodyPr wrap="square" rtlCol="0">
            <a:spAutoFit/>
          </a:bodyPr>
          <a:lstStyle/>
          <a:p>
            <a:r>
              <a:rPr lang="en-US" dirty="0"/>
              <a:t>1883 began phosphate mining in Florida. Today about 25% of world phosphate is from Florida</a:t>
            </a:r>
          </a:p>
        </p:txBody>
      </p:sp>
    </p:spTree>
    <p:extLst>
      <p:ext uri="{BB962C8B-B14F-4D97-AF65-F5344CB8AC3E}">
        <p14:creationId xmlns:p14="http://schemas.microsoft.com/office/powerpoint/2010/main" val="105519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6"/>
                                        </p:tgtEl>
                                        <p:attrNameLst>
                                          <p:attrName>style.visibility</p:attrName>
                                        </p:attrNameLst>
                                      </p:cBhvr>
                                      <p:to>
                                        <p:strVal val="visible"/>
                                      </p:to>
                                    </p:set>
                                    <p:animEffect transition="in" filter="fade">
                                      <p:cBhvr>
                                        <p:cTn id="21" dur="1000"/>
                                        <p:tgtEl>
                                          <p:spTgt spid="1036"/>
                                        </p:tgtEl>
                                      </p:cBhvr>
                                    </p:animEffect>
                                    <p:anim calcmode="lin" valueType="num">
                                      <p:cBhvr>
                                        <p:cTn id="22" dur="1000" fill="hold"/>
                                        <p:tgtEl>
                                          <p:spTgt spid="1036"/>
                                        </p:tgtEl>
                                        <p:attrNameLst>
                                          <p:attrName>ppt_x</p:attrName>
                                        </p:attrNameLst>
                                      </p:cBhvr>
                                      <p:tavLst>
                                        <p:tav tm="0">
                                          <p:val>
                                            <p:strVal val="#ppt_x"/>
                                          </p:val>
                                        </p:tav>
                                        <p:tav tm="100000">
                                          <p:val>
                                            <p:strVal val="#ppt_x"/>
                                          </p:val>
                                        </p:tav>
                                      </p:tavLst>
                                    </p:anim>
                                    <p:anim calcmode="lin" valueType="num">
                                      <p:cBhvr>
                                        <p:cTn id="23"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8"/>
                                        </p:tgtEl>
                                        <p:attrNameLst>
                                          <p:attrName>style.visibility</p:attrName>
                                        </p:attrNameLst>
                                      </p:cBhvr>
                                      <p:to>
                                        <p:strVal val="visible"/>
                                      </p:to>
                                    </p:set>
                                    <p:animEffect transition="in" filter="fade">
                                      <p:cBhvr>
                                        <p:cTn id="28" dur="1000"/>
                                        <p:tgtEl>
                                          <p:spTgt spid="1038"/>
                                        </p:tgtEl>
                                      </p:cBhvr>
                                    </p:animEffect>
                                    <p:anim calcmode="lin" valueType="num">
                                      <p:cBhvr>
                                        <p:cTn id="29" dur="1000" fill="hold"/>
                                        <p:tgtEl>
                                          <p:spTgt spid="1038"/>
                                        </p:tgtEl>
                                        <p:attrNameLst>
                                          <p:attrName>ppt_x</p:attrName>
                                        </p:attrNameLst>
                                      </p:cBhvr>
                                      <p:tavLst>
                                        <p:tav tm="0">
                                          <p:val>
                                            <p:strVal val="#ppt_x"/>
                                          </p:val>
                                        </p:tav>
                                        <p:tav tm="100000">
                                          <p:val>
                                            <p:strVal val="#ppt_x"/>
                                          </p:val>
                                        </p:tav>
                                      </p:tavLst>
                                    </p:anim>
                                    <p:anim calcmode="lin" valueType="num">
                                      <p:cBhvr>
                                        <p:cTn id="30"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02C1026-E09F-4399-9B7A-17CBA1C47B8A}"/>
              </a:ext>
            </a:extLst>
          </p:cNvPr>
          <p:cNvSpPr txBox="1"/>
          <p:nvPr/>
        </p:nvSpPr>
        <p:spPr>
          <a:xfrm>
            <a:off x="383822" y="193246"/>
            <a:ext cx="8760178" cy="5847755"/>
          </a:xfrm>
          <a:prstGeom prst="rect">
            <a:avLst/>
          </a:prstGeom>
          <a:solidFill>
            <a:schemeClr val="accent6">
              <a:lumMod val="50000"/>
            </a:schemeClr>
          </a:solid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PROPOSED REVISION #6</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Eliminate septic tanks and upgrade wastewater facilities to include higher levels of nutrient reduction. </a:t>
            </a:r>
          </a:p>
          <a:p>
            <a:pPr algn="ctr"/>
            <a:r>
              <a:rPr lang="en-US" sz="2800" dirty="0">
                <a:solidFill>
                  <a:schemeClr val="bg1"/>
                </a:solidFill>
                <a:latin typeface="Arial" panose="020B0604020202020204" pitchFamily="34" charset="0"/>
                <a:cs typeface="Arial" panose="020B0604020202020204" pitchFamily="34" charset="0"/>
              </a:rPr>
              <a:t>PROPOSED REVISION #7</a:t>
            </a:r>
          </a:p>
          <a:p>
            <a:r>
              <a:rPr lang="en-US" dirty="0">
                <a:solidFill>
                  <a:schemeClr val="bg1"/>
                </a:solidFill>
                <a:latin typeface="Arial" panose="020B0604020202020204" pitchFamily="34" charset="0"/>
                <a:cs typeface="Arial" panose="020B0604020202020204" pitchFamily="34" charset="0"/>
              </a:rPr>
              <a:t>Encourage development of ordinances and provide incentives for native plant landscaping, to include prohibition of inorganic phosphorus fertilizers. </a:t>
            </a:r>
          </a:p>
          <a:p>
            <a:pPr algn="ctr"/>
            <a:r>
              <a:rPr lang="en-US" sz="2800" dirty="0">
                <a:solidFill>
                  <a:schemeClr val="bg1"/>
                </a:solidFill>
                <a:latin typeface="Arial" panose="020B0604020202020204" pitchFamily="34" charset="0"/>
                <a:cs typeface="Arial" panose="020B0604020202020204" pitchFamily="34" charset="0"/>
              </a:rPr>
              <a:t>PROPOSED REVISION #8</a:t>
            </a:r>
          </a:p>
          <a:p>
            <a:r>
              <a:rPr lang="en-US" dirty="0">
                <a:solidFill>
                  <a:schemeClr val="bg1"/>
                </a:solidFill>
                <a:latin typeface="Arial" panose="020B0604020202020204" pitchFamily="34" charset="0"/>
                <a:cs typeface="Arial" panose="020B0604020202020204" pitchFamily="34" charset="0"/>
              </a:rPr>
              <a:t>Negotiate a Pay-For-Performance Agreement to reward private enterprises for removing and recovering phosphorus from the KOEEA.</a:t>
            </a:r>
          </a:p>
          <a:p>
            <a:endParaRPr lang="en-US"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PROPOSED REVISION #9</a:t>
            </a:r>
          </a:p>
          <a:p>
            <a:r>
              <a:rPr lang="en-US" dirty="0">
                <a:solidFill>
                  <a:schemeClr val="bg1"/>
                </a:solidFill>
                <a:latin typeface="Arial" panose="020B0604020202020204" pitchFamily="34" charset="0"/>
                <a:cs typeface="Arial" panose="020B0604020202020204" pitchFamily="34" charset="0"/>
              </a:rPr>
              <a:t>Contract with an independent scientific think tank like the Santa Fe Institute to review comment and recommend regarding planned projects and strategies</a:t>
            </a:r>
          </a:p>
          <a:p>
            <a:endParaRPr lang="en-US"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PROPOSED REVISION #10</a:t>
            </a:r>
          </a:p>
          <a:p>
            <a:r>
              <a:rPr lang="en-US" dirty="0">
                <a:solidFill>
                  <a:schemeClr val="bg1"/>
                </a:solidFill>
                <a:latin typeface="Arial" panose="020B0604020202020204" pitchFamily="34" charset="0"/>
                <a:cs typeface="Arial" panose="020B0604020202020204" pitchFamily="34" charset="0"/>
              </a:rPr>
              <a:t>Construct bridges over critical </a:t>
            </a:r>
            <a:r>
              <a:rPr lang="en-US" dirty="0" err="1">
                <a:solidFill>
                  <a:schemeClr val="bg1"/>
                </a:solidFill>
                <a:latin typeface="Arial" panose="020B0604020202020204" pitchFamily="34" charset="0"/>
                <a:cs typeface="Arial" panose="020B0604020202020204" pitchFamily="34" charset="0"/>
              </a:rPr>
              <a:t>floways</a:t>
            </a:r>
            <a:r>
              <a:rPr lang="en-US" dirty="0">
                <a:solidFill>
                  <a:schemeClr val="bg1"/>
                </a:solidFill>
                <a:latin typeface="Arial" panose="020B0604020202020204" pitchFamily="34" charset="0"/>
                <a:cs typeface="Arial" panose="020B0604020202020204" pitchFamily="34" charset="0"/>
              </a:rPr>
              <a:t> and fill in existing canals as deemed appropriate for system function</a:t>
            </a:r>
          </a:p>
        </p:txBody>
      </p:sp>
    </p:spTree>
    <p:extLst>
      <p:ext uri="{BB962C8B-B14F-4D97-AF65-F5344CB8AC3E}">
        <p14:creationId xmlns:p14="http://schemas.microsoft.com/office/powerpoint/2010/main" val="162160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AADA883-5D54-4EF6-9ABC-7E213A4FB132}"/>
              </a:ext>
            </a:extLst>
          </p:cNvPr>
          <p:cNvPicPr>
            <a:picLocks noChangeAspect="1"/>
          </p:cNvPicPr>
          <p:nvPr/>
        </p:nvPicPr>
        <p:blipFill>
          <a:blip r:embed="rId2"/>
          <a:stretch>
            <a:fillRect/>
          </a:stretch>
        </p:blipFill>
        <p:spPr>
          <a:xfrm>
            <a:off x="277460" y="221191"/>
            <a:ext cx="6105525" cy="4248150"/>
          </a:xfrm>
          <a:prstGeom prst="rect">
            <a:avLst/>
          </a:prstGeom>
        </p:spPr>
      </p:pic>
      <p:pic>
        <p:nvPicPr>
          <p:cNvPr id="3" name="Picture 2">
            <a:extLst>
              <a:ext uri="{FF2B5EF4-FFF2-40B4-BE49-F238E27FC236}">
                <a16:creationId xmlns:a16="http://schemas.microsoft.com/office/drawing/2014/main" xmlns="" id="{4BACB53D-3393-4C62-AB41-8FC5052FF8F3}"/>
              </a:ext>
            </a:extLst>
          </p:cNvPr>
          <p:cNvPicPr>
            <a:picLocks noChangeAspect="1"/>
          </p:cNvPicPr>
          <p:nvPr/>
        </p:nvPicPr>
        <p:blipFill>
          <a:blip r:embed="rId3"/>
          <a:stretch>
            <a:fillRect/>
          </a:stretch>
        </p:blipFill>
        <p:spPr>
          <a:xfrm>
            <a:off x="3529504" y="90312"/>
            <a:ext cx="5337036" cy="6677376"/>
          </a:xfrm>
          <a:prstGeom prst="rect">
            <a:avLst/>
          </a:prstGeom>
        </p:spPr>
      </p:pic>
    </p:spTree>
    <p:extLst>
      <p:ext uri="{BB962C8B-B14F-4D97-AF65-F5344CB8AC3E}">
        <p14:creationId xmlns:p14="http://schemas.microsoft.com/office/powerpoint/2010/main" val="49370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1">
            <a:extLst>
              <a:ext uri="{FF2B5EF4-FFF2-40B4-BE49-F238E27FC236}">
                <a16:creationId xmlns:a16="http://schemas.microsoft.com/office/drawing/2014/main" xmlns="" id="{19B9D989-CE20-465D-9E37-6D0D44868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3" y="1140179"/>
            <a:ext cx="8805334" cy="5159022"/>
          </a:xfrm>
          <a:prstGeom prst="rect">
            <a:avLst/>
          </a:prstGeom>
          <a:solidFill>
            <a:srgbClr val="D8D8D8">
              <a:alpha val="21960"/>
            </a:srgbClr>
          </a:solidFill>
        </p:spPr>
      </p:pic>
      <p:sp>
        <p:nvSpPr>
          <p:cNvPr id="37" name="Rectangle 40">
            <a:extLst>
              <a:ext uri="{FF2B5EF4-FFF2-40B4-BE49-F238E27FC236}">
                <a16:creationId xmlns:a16="http://schemas.microsoft.com/office/drawing/2014/main" xmlns="" id="{42807F9D-875F-468F-A07D-2B2119D1F0D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 name="Picture 40">
            <a:extLst>
              <a:ext uri="{FF2B5EF4-FFF2-40B4-BE49-F238E27FC236}">
                <a16:creationId xmlns:a16="http://schemas.microsoft.com/office/drawing/2014/main" xmlns="" id="{DABE18CA-32B3-4ACC-98A0-23407B394872}"/>
              </a:ext>
            </a:extLst>
          </p:cNvPr>
          <p:cNvPicPr>
            <a:picLocks noChangeAspect="1"/>
          </p:cNvPicPr>
          <p:nvPr/>
        </p:nvPicPr>
        <p:blipFill>
          <a:blip r:embed="rId3"/>
          <a:stretch>
            <a:fillRect/>
          </a:stretch>
        </p:blipFill>
        <p:spPr>
          <a:xfrm>
            <a:off x="101599" y="729225"/>
            <a:ext cx="8963378" cy="5569975"/>
          </a:xfrm>
          <a:prstGeom prst="rect">
            <a:avLst/>
          </a:prstGeom>
        </p:spPr>
      </p:pic>
      <p:pic>
        <p:nvPicPr>
          <p:cNvPr id="44" name="Picture 43">
            <a:extLst>
              <a:ext uri="{FF2B5EF4-FFF2-40B4-BE49-F238E27FC236}">
                <a16:creationId xmlns:a16="http://schemas.microsoft.com/office/drawing/2014/main" xmlns="" id="{63672A40-CA4E-4F49-A6D4-A627A0125FBA}"/>
              </a:ext>
            </a:extLst>
          </p:cNvPr>
          <p:cNvPicPr>
            <a:picLocks noChangeAspect="1"/>
          </p:cNvPicPr>
          <p:nvPr/>
        </p:nvPicPr>
        <p:blipFill>
          <a:blip r:embed="rId4"/>
          <a:stretch>
            <a:fillRect/>
          </a:stretch>
        </p:blipFill>
        <p:spPr>
          <a:xfrm>
            <a:off x="11288" y="650602"/>
            <a:ext cx="9144000" cy="5569974"/>
          </a:xfrm>
          <a:prstGeom prst="rect">
            <a:avLst/>
          </a:prstGeom>
        </p:spPr>
      </p:pic>
      <p:sp>
        <p:nvSpPr>
          <p:cNvPr id="45" name="Rectangle 44">
            <a:extLst>
              <a:ext uri="{FF2B5EF4-FFF2-40B4-BE49-F238E27FC236}">
                <a16:creationId xmlns:a16="http://schemas.microsoft.com/office/drawing/2014/main" xmlns="" id="{9DFEC560-A661-4EB6-A699-56AD9D82F448}"/>
              </a:ext>
            </a:extLst>
          </p:cNvPr>
          <p:cNvSpPr/>
          <p:nvPr/>
        </p:nvSpPr>
        <p:spPr>
          <a:xfrm>
            <a:off x="6558844" y="993422"/>
            <a:ext cx="417689" cy="2144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FFCE9C66-1791-487A-8786-938FC4497F2C}"/>
              </a:ext>
            </a:extLst>
          </p:cNvPr>
          <p:cNvSpPr/>
          <p:nvPr/>
        </p:nvSpPr>
        <p:spPr>
          <a:xfrm>
            <a:off x="6564488" y="1275644"/>
            <a:ext cx="417689" cy="214489"/>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53254618-BC4F-4816-96DD-1FFE5F183885}"/>
              </a:ext>
            </a:extLst>
          </p:cNvPr>
          <p:cNvSpPr/>
          <p:nvPr/>
        </p:nvSpPr>
        <p:spPr>
          <a:xfrm>
            <a:off x="6575777" y="1569156"/>
            <a:ext cx="417689" cy="21448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5970B051-0E22-4C32-98E9-6B7B59AF3B00}"/>
              </a:ext>
            </a:extLst>
          </p:cNvPr>
          <p:cNvSpPr/>
          <p:nvPr/>
        </p:nvSpPr>
        <p:spPr>
          <a:xfrm>
            <a:off x="6581421" y="2037645"/>
            <a:ext cx="417689" cy="2144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32D8AEA5-D584-4E4C-AB3D-19468026905F}"/>
              </a:ext>
            </a:extLst>
          </p:cNvPr>
          <p:cNvSpPr/>
          <p:nvPr/>
        </p:nvSpPr>
        <p:spPr>
          <a:xfrm>
            <a:off x="6581420" y="2383688"/>
            <a:ext cx="417689" cy="2144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xmlns="" id="{EC8B257F-794A-4D1A-9116-68DD023F9504}"/>
              </a:ext>
            </a:extLst>
          </p:cNvPr>
          <p:cNvSpPr txBox="1"/>
          <p:nvPr/>
        </p:nvSpPr>
        <p:spPr>
          <a:xfrm>
            <a:off x="7100711" y="946777"/>
            <a:ext cx="1614311"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Kidney MAPS</a:t>
            </a:r>
          </a:p>
        </p:txBody>
      </p:sp>
      <p:sp>
        <p:nvSpPr>
          <p:cNvPr id="53" name="TextBox 52">
            <a:extLst>
              <a:ext uri="{FF2B5EF4-FFF2-40B4-BE49-F238E27FC236}">
                <a16:creationId xmlns:a16="http://schemas.microsoft.com/office/drawing/2014/main" xmlns="" id="{A7E48BAD-9A2B-422F-A82D-69E06C663665}"/>
              </a:ext>
            </a:extLst>
          </p:cNvPr>
          <p:cNvSpPr txBox="1"/>
          <p:nvPr/>
        </p:nvSpPr>
        <p:spPr>
          <a:xfrm>
            <a:off x="7117645" y="1247422"/>
            <a:ext cx="1947332"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Reclaimed Floodplain</a:t>
            </a:r>
          </a:p>
        </p:txBody>
      </p:sp>
      <p:sp>
        <p:nvSpPr>
          <p:cNvPr id="54" name="TextBox 53">
            <a:extLst>
              <a:ext uri="{FF2B5EF4-FFF2-40B4-BE49-F238E27FC236}">
                <a16:creationId xmlns:a16="http://schemas.microsoft.com/office/drawing/2014/main" xmlns="" id="{6C7E1CF8-D3C6-413F-A71E-42AE44714251}"/>
              </a:ext>
            </a:extLst>
          </p:cNvPr>
          <p:cNvSpPr txBox="1"/>
          <p:nvPr/>
        </p:nvSpPr>
        <p:spPr>
          <a:xfrm>
            <a:off x="7095065" y="1573311"/>
            <a:ext cx="1969912" cy="523220"/>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Reclaimed Everglades Habitat</a:t>
            </a:r>
          </a:p>
        </p:txBody>
      </p:sp>
      <p:sp>
        <p:nvSpPr>
          <p:cNvPr id="55" name="TextBox 54">
            <a:extLst>
              <a:ext uri="{FF2B5EF4-FFF2-40B4-BE49-F238E27FC236}">
                <a16:creationId xmlns:a16="http://schemas.microsoft.com/office/drawing/2014/main" xmlns="" id="{5425BC33-B82C-4A98-8D56-7113EC106305}"/>
              </a:ext>
            </a:extLst>
          </p:cNvPr>
          <p:cNvSpPr txBox="1"/>
          <p:nvPr/>
        </p:nvSpPr>
        <p:spPr>
          <a:xfrm>
            <a:off x="7078132" y="1991100"/>
            <a:ext cx="1614311"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Shallow Reservoir</a:t>
            </a:r>
          </a:p>
        </p:txBody>
      </p:sp>
      <p:sp>
        <p:nvSpPr>
          <p:cNvPr id="56" name="TextBox 55">
            <a:extLst>
              <a:ext uri="{FF2B5EF4-FFF2-40B4-BE49-F238E27FC236}">
                <a16:creationId xmlns:a16="http://schemas.microsoft.com/office/drawing/2014/main" xmlns="" id="{CF4D089A-7804-4E49-83CA-22A3F355721A}"/>
              </a:ext>
            </a:extLst>
          </p:cNvPr>
          <p:cNvSpPr txBox="1"/>
          <p:nvPr/>
        </p:nvSpPr>
        <p:spPr>
          <a:xfrm>
            <a:off x="7095064" y="2353596"/>
            <a:ext cx="1614311"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Reservoir MAPS</a:t>
            </a:r>
          </a:p>
        </p:txBody>
      </p:sp>
      <p:cxnSp>
        <p:nvCxnSpPr>
          <p:cNvPr id="58" name="Connector: Curved 57">
            <a:extLst>
              <a:ext uri="{FF2B5EF4-FFF2-40B4-BE49-F238E27FC236}">
                <a16:creationId xmlns:a16="http://schemas.microsoft.com/office/drawing/2014/main" xmlns="" id="{FBF48C6A-9151-4224-A552-EE84127BFCEE}"/>
              </a:ext>
            </a:extLst>
          </p:cNvPr>
          <p:cNvCxnSpPr/>
          <p:nvPr/>
        </p:nvCxnSpPr>
        <p:spPr>
          <a:xfrm>
            <a:off x="6592710" y="2692599"/>
            <a:ext cx="428977" cy="180622"/>
          </a:xfrm>
          <a:prstGeom prst="curvedConnector3">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164564D4-197B-4F57-8EE0-47413635DDD6}"/>
              </a:ext>
            </a:extLst>
          </p:cNvPr>
          <p:cNvSpPr txBox="1"/>
          <p:nvPr/>
        </p:nvSpPr>
        <p:spPr>
          <a:xfrm>
            <a:off x="7078132" y="2638935"/>
            <a:ext cx="1614311" cy="523220"/>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Kissimmee River Restoration</a:t>
            </a:r>
          </a:p>
        </p:txBody>
      </p:sp>
    </p:spTree>
    <p:extLst>
      <p:ext uri="{BB962C8B-B14F-4D97-AF65-F5344CB8AC3E}">
        <p14:creationId xmlns:p14="http://schemas.microsoft.com/office/powerpoint/2010/main" val="275950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80"/>
                                        </p:tgtEl>
                                        <p:attrNameLst>
                                          <p:attrName>style.visibility</p:attrName>
                                        </p:attrNameLst>
                                      </p:cBhvr>
                                      <p:to>
                                        <p:strVal val="visible"/>
                                      </p:to>
                                    </p:set>
                                    <p:anim calcmode="lin" valueType="num">
                                      <p:cBhvr additive="base">
                                        <p:cTn id="7" dur="500" fill="hold"/>
                                        <p:tgtEl>
                                          <p:spTgt spid="2080"/>
                                        </p:tgtEl>
                                        <p:attrNameLst>
                                          <p:attrName>ppt_x</p:attrName>
                                        </p:attrNameLst>
                                      </p:cBhvr>
                                      <p:tavLst>
                                        <p:tav tm="0">
                                          <p:val>
                                            <p:strVal val="#ppt_x"/>
                                          </p:val>
                                        </p:tav>
                                        <p:tav tm="100000">
                                          <p:val>
                                            <p:strVal val="#ppt_x"/>
                                          </p:val>
                                        </p:tav>
                                      </p:tavLst>
                                    </p:anim>
                                    <p:anim calcmode="lin" valueType="num">
                                      <p:cBhvr additive="base">
                                        <p:cTn id="8" dur="500" fill="hold"/>
                                        <p:tgtEl>
                                          <p:spTgt spid="20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fill="hold"/>
                                        <p:tgtEl>
                                          <p:spTgt spid="51"/>
                                        </p:tgtEl>
                                        <p:attrNameLst>
                                          <p:attrName>ppt_x</p:attrName>
                                        </p:attrNameLst>
                                      </p:cBhvr>
                                      <p:tavLst>
                                        <p:tav tm="0">
                                          <p:val>
                                            <p:strVal val="#ppt_x"/>
                                          </p:val>
                                        </p:tav>
                                        <p:tav tm="100000">
                                          <p:val>
                                            <p:strVal val="#ppt_x"/>
                                          </p:val>
                                        </p:tav>
                                      </p:tavLst>
                                    </p:anim>
                                    <p:anim calcmode="lin" valueType="num">
                                      <p:cBhvr additive="base">
                                        <p:cTn id="42" dur="500" fill="hold"/>
                                        <p:tgtEl>
                                          <p:spTgt spid="5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ppt_x"/>
                                          </p:val>
                                        </p:tav>
                                        <p:tav tm="100000">
                                          <p:val>
                                            <p:strVal val="#ppt_x"/>
                                          </p:val>
                                        </p:tav>
                                      </p:tavLst>
                                    </p:anim>
                                    <p:anim calcmode="lin" valueType="num">
                                      <p:cBhvr additive="base">
                                        <p:cTn id="46" dur="500" fill="hold"/>
                                        <p:tgtEl>
                                          <p:spTgt spid="4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fill="hold"/>
                                        <p:tgtEl>
                                          <p:spTgt spid="53"/>
                                        </p:tgtEl>
                                        <p:attrNameLst>
                                          <p:attrName>ppt_x</p:attrName>
                                        </p:attrNameLst>
                                      </p:cBhvr>
                                      <p:tavLst>
                                        <p:tav tm="0">
                                          <p:val>
                                            <p:strVal val="#ppt_x"/>
                                          </p:val>
                                        </p:tav>
                                        <p:tav tm="100000">
                                          <p:val>
                                            <p:strVal val="#ppt_x"/>
                                          </p:val>
                                        </p:tav>
                                      </p:tavLst>
                                    </p:anim>
                                    <p:anim calcmode="lin" valueType="num">
                                      <p:cBhvr additive="base">
                                        <p:cTn id="50" dur="500" fill="hold"/>
                                        <p:tgtEl>
                                          <p:spTgt spid="5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ppt_x"/>
                                          </p:val>
                                        </p:tav>
                                        <p:tav tm="100000">
                                          <p:val>
                                            <p:strVal val="#ppt_x"/>
                                          </p:val>
                                        </p:tav>
                                      </p:tavLst>
                                    </p:anim>
                                    <p:anim calcmode="lin" valueType="num">
                                      <p:cBhvr additive="base">
                                        <p:cTn id="54" dur="500" fill="hold"/>
                                        <p:tgtEl>
                                          <p:spTgt spid="5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ppt_x"/>
                                          </p:val>
                                        </p:tav>
                                        <p:tav tm="100000">
                                          <p:val>
                                            <p:strVal val="#ppt_x"/>
                                          </p:val>
                                        </p:tav>
                                      </p:tavLst>
                                    </p:anim>
                                    <p:anim calcmode="lin" valueType="num">
                                      <p:cBhvr additive="base">
                                        <p:cTn id="58" dur="500" fill="hold"/>
                                        <p:tgtEl>
                                          <p:spTgt spid="5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additive="base">
                                        <p:cTn id="65" dur="500" fill="hold"/>
                                        <p:tgtEl>
                                          <p:spTgt spid="58"/>
                                        </p:tgtEl>
                                        <p:attrNameLst>
                                          <p:attrName>ppt_x</p:attrName>
                                        </p:attrNameLst>
                                      </p:cBhvr>
                                      <p:tavLst>
                                        <p:tav tm="0">
                                          <p:val>
                                            <p:strVal val="#ppt_x"/>
                                          </p:val>
                                        </p:tav>
                                        <p:tav tm="100000">
                                          <p:val>
                                            <p:strVal val="#ppt_x"/>
                                          </p:val>
                                        </p:tav>
                                      </p:tavLst>
                                    </p:anim>
                                    <p:anim calcmode="lin" valueType="num">
                                      <p:cBhvr additive="base">
                                        <p:cTn id="66" dur="500" fill="hold"/>
                                        <p:tgtEl>
                                          <p:spTgt spid="5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 calcmode="lin" valueType="num">
                                      <p:cBhvr additive="base">
                                        <p:cTn id="69" dur="500" fill="hold"/>
                                        <p:tgtEl>
                                          <p:spTgt spid="60"/>
                                        </p:tgtEl>
                                        <p:attrNameLst>
                                          <p:attrName>ppt_x</p:attrName>
                                        </p:attrNameLst>
                                      </p:cBhvr>
                                      <p:tavLst>
                                        <p:tav tm="0">
                                          <p:val>
                                            <p:strVal val="#ppt_x"/>
                                          </p:val>
                                        </p:tav>
                                        <p:tav tm="100000">
                                          <p:val>
                                            <p:strVal val="#ppt_x"/>
                                          </p:val>
                                        </p:tav>
                                      </p:tavLst>
                                    </p:anim>
                                    <p:anim calcmode="lin" valueType="num">
                                      <p:cBhvr additive="base">
                                        <p:cTn id="7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9" grpId="0" animBg="1"/>
      <p:bldP spid="50" grpId="0" animBg="1"/>
      <p:bldP spid="51" grpId="0" animBg="1"/>
      <p:bldP spid="46" grpId="0"/>
      <p:bldP spid="53" grpId="0"/>
      <p:bldP spid="54" grpId="0"/>
      <p:bldP spid="55" grpId="0"/>
      <p:bldP spid="56"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4939" y="1110953"/>
            <a:ext cx="7913405" cy="3785652"/>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So, what will this new CERP cost? The original budget was a total of about $6-7 billion dollars to be completed in 2020. It has been expanded to $8-9 billion with completion in 2030. The new CERP as proposed here will likely cost upwards of $20 billion and be built out around 2050, with the rogue phosphorus under control and the system back in equilibrium by about 2080. Too much you say—well do less and the coke bottle will not be completely put back together. What do you have then?? </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201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336" y="1316736"/>
            <a:ext cx="8458200" cy="3970318"/>
          </a:xfrm>
          <a:prstGeom prst="rect">
            <a:avLst/>
          </a:prstGeom>
          <a:solidFill>
            <a:srgbClr val="00B050"/>
          </a:solidFill>
        </p:spPr>
        <p:txBody>
          <a:bodyPr wrap="square" rtlCol="0">
            <a:spAutoFit/>
          </a:bodyPr>
          <a:lstStyle/>
          <a:p>
            <a:r>
              <a:rPr lang="en-US" sz="2800" dirty="0" smtClean="0">
                <a:solidFill>
                  <a:schemeClr val="bg1"/>
                </a:solidFill>
              </a:rPr>
              <a:t>It is not about change—the environment on earth will change, it has always changed. It is about the rate of change, and this is something upon which we can have some influence! We can facilitate change very quickly, and it is quite possible these changes will force change, and perhaps even elimination, of our great societies, but life on earth will continue without us. We are not going to kill the earth, but we may render it inhabitable for humans</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32242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 y="2175755"/>
            <a:ext cx="3100117" cy="4007331"/>
          </a:xfrm>
          <a:prstGeom prst="rect">
            <a:avLst/>
          </a:prstGeom>
        </p:spPr>
      </p:pic>
      <p:sp>
        <p:nvSpPr>
          <p:cNvPr id="3" name="TextBox 2"/>
          <p:cNvSpPr txBox="1"/>
          <p:nvPr/>
        </p:nvSpPr>
        <p:spPr>
          <a:xfrm>
            <a:off x="1304218" y="1277196"/>
            <a:ext cx="649462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ECONOMIC GROWTH       Vs.    ECONOMIC BALANCE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435" y="2175755"/>
            <a:ext cx="2817412" cy="4007331"/>
          </a:xfrm>
          <a:prstGeom prst="rect">
            <a:avLst/>
          </a:prstGeom>
        </p:spPr>
      </p:pic>
    </p:spTree>
    <p:extLst>
      <p:ext uri="{BB962C8B-B14F-4D97-AF65-F5344CB8AC3E}">
        <p14:creationId xmlns:p14="http://schemas.microsoft.com/office/powerpoint/2010/main" val="151380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UUExQWFhUWGR0bGBgYGB4dHxwcHB0gIBwcHB4bHikgGh0lIB8cIjEhJSkrLi4uHB8zODMsNygtLisBCgoKBQUFDgUFDisZExkrKysrKysrKysrKysrKysrKysrKysrKysrKysrKysrKysrKysrKysrKysrKysrKysrK//AABEIARUAtgMBIgACEQEDEQH/xAAcAAACAwEBAQEAAAAAAAAAAAAABgQFBwMBAgj/xABOEAACAQMDAgQCBwUGAQcLBQABAgMABBEFEiEGMQcTQVEiYRQjMkJxgZFSYqGxwRUzcoKS0bIlRFNzg6LSCCQ0Q1Sjs8LD8PEWFzVFk//EABQBAQAAAAAAAAAAAAAAAAAAAAD/xAAUEQEAAAAAAAAAAAAAAAAAAAAA/9oADAMBAAIRAxEAPwDcTVZqWv28B2ySfF32KC7f6UBb+FHUeoeRAWH22ZI0/wAcjBF/IFgT8gakabp8cC7UGCeWb7zH1Zj3JPzoKF+uoB2gvmHuLKfH8UBoHiBZ5wxuE/x2s6j8yY8D86aaKChi60sGOBdwg/vOF/4sVZW+qwOMpNGw/ddT/I12ktI2+0in8VBquu+lrKX+8tIG/GJf9qCx+lx/tr/qH+9eLeRngOn+of70vv4e6Yf+YwfkgH8q4jw10sHIs4wfln/egaDcJ+0v6ivoSg9iP1paHh5puc/RIz+OT/M19v0HYHgWyqP3Cy/wUigYjMo7sP1FcJdShX7UsY/F1H9aW5fDXTm7wH//AFk/8VR//wBqNK/9lH+t/wDegvZuq7JOGu7cH/rU/wB6jy9c6cve9tx/2i/71Ai8MdLUY+hxn8Sx/makL4d6YP8AmMH5rn+dB8T+JOloMm9iP+Elv+EGo7+Kekj/AJ4n5I5/ktWcXRGnLytlbj/sl/2qfHoNqowtvCAPaNf9qBVfxd0vsszuf3IZD/NRXCTxWhz9XZ30g91tz/WnuKyjX7MaL+CgfyFd6DM28WSfsaVqDH0HlY/kDVdeeLd4n/8ATXCj03+YP/pVrtFBjtl47xbttzZyxH12sGx+TBTWkdM9UWt/H5ltKHA4ZezKfZlPIrvrHT9tdLtngjkH7ygn8j3FZL1X4ZzadJ9P0h3Bj+JoSSTgd9v7a+6Hn2NBtoopZ6B6uj1O1WZPhdfhlj/Yb/Y9xRQUvjBqTW0VnKBuRLyNnGcZADY/jT8jZAPvST40ae02k3G0ZaPZIP8AIw3H8l3Uy9M3fnWlvIOd8SN+qigs6Kruob5re2mmRDI0cbMEH3iBnFKmh+IKS6O2oPtDxIRIo7eaOAB8mJXH+KgfKKzXqXxE2aJHeRECe4VVjA5xIeHwP3cN/Cqy88Q9TadLG2s42uxCjyFn4BZVLHBwAAWHc0GuZr2kXoV9QE0n9pXUDu6Dy4IiuVwfiYgAH2Hc96tfEHqj+zbNrgR+YQQqrnAy3Yk+1Ay15mlXVOp2i0n6b8Al+jrIFPALMoOAM5PJ7VXeH3Vry6T9OvZB8JkLtgD4VY4AA/QUD3mvc1jnh34oSXN/LBcgqs53WwIxt44Tt2ZRnPvn3q78LOu5L6S7hul8uaJyyp+ymcFO3JQjBPrmg0fNe1jg8Rbl7y/uYV8ywtISu0nAZwfhYHGck5/yj8Kq5ev9cvE8y3hit4W7SMUXA990zAEfgKDd6Kqeli5tLcySCVzEpaRTkO2OWB9QTSN4reI39nzW8MJy+9ZJwPSL9jn1bk/l86DTs17Wadd+JkdpJYrEwZZmSSU+0Df1Oc/5a+PFTra6tJLWCyEZa5BKu2PcAY3EKO+cmg03Ne1iegzXS3tu2o6xE7Bxi1iYuWLAgAiIBRyfXI4qHrHjjdFS1vZiNMlRJIWcZ/0qM/Kg3fNBpF8NE1VjLNqbDEgTyowU+HuScJwMgj1Jp7oM36J01LfW9UjiG1GSF9o7BmyTj8yf1oqf04udc1M+0VsP1Vj/AEooG/VLcSQyRt2dGU/gQRS/4Xy7tLtB+zHs/wBBK/0polGQR7ikvwgb/k8LnOyaZB+AkbFA6sM96/NOtdJTx6q+lQsy293IkmB22DLZ7fc+L9Bmv0vUKTTIjOtwUHmqhQN7KxBI/UCgwToTouVtXNpcEtBp7tIFPYliCh/zYVj/AITXz4g2UT69Os139EQxKxkAJP2V+DAI5Pf8q32O1iieSXCq8u3exOM7RhRz7D+ZpD13StDutQVp5I5rmQrGI1l3DI7ZVO3z3UFB4QRaWl862ktxPcGJiZJFCpt3LkAd8k45Oav/AB9b/klvnLH/ADpz0TSLODcLWGCMr8L+Uqgg98MV5z270avFZ3DLbXHkyMTvWFypJ2852E5IH4YoMNvPDJhpTX1zdyOy24kjj9FyBtUlieADjAxVHe6vM9hYadBC8gx58iKrHzMyNtXC87RjJPuR7V+g+pNQ09YWhu5rdYiBmN3UZC4IAXOT27Cvelmsp1F1Zqu0p5KsqbRsjZsKBgYAJNBgHWGm6tJjUbi2FuIAiqUAXaFPwHbkngkcn5VaeI+nXOLTVIVeGS8jCTqmQRIygfo4/kK3vWpbcROLpoliYFX81lCkHgg7iBilk9b6Zczw2SOs7O4KBFyimP41JbgDG3jGaBe1vpsad01NBj49gaUj1dmGfyHb8qyPTW0hIY2uPpk0+PjjQqka8nABI3Y/A+tfpnULW31K0eMvvhlBUsjex5wfQgiqXRejtHgYpFDbNLEAW3lZHUHsWDElfx4oLm2mS209XjjISKAMsfc4CZC59T6ZrIukOgm1W1u7+8ybi6DeRnI2kdn/AAJAUfuj51p+t9cabbhkmuoe21kRtxxjsQmccVbaBcwvawyQDbAYwYwRtwmOOPTig/PnTPhy9zpd3dSBvOQEQKSc/VcuMfPlQPcVC6tuGlsdGN3uC7JVJXlvKV0AIzxnb7+1fpHS7+CS3EsLJ5BDMGXAXAJ3H9ck0ua5ZaTNBa3NwsTW6kLATwn1hAAx2I4zzwMZoMq6Lu9LF9brZWNxK/mKPOmc/Bzy+xOMj506f+UHGF02MKAB564AGPut7VpdjYQwqFhjjjX0CKFH/dFVVjeWOpqSvl3At5T9oA7ZFyAwB/PB9aC00c/UQ8Y+rT/hFTDXgFe0CH0ec61rHy+jD8vLJ/rXlfPRmf7a1n2zbf8AwzRQPr9qRPBon6FKD3F1OP8Avc0+GkvwttykV4D/AO3XGP8AUKB1ooooMf668NJrma8u5rxhAFZ44l3Njanbk7VGR6A1W+DHS9s9hJfMhNwjShH3HC7UGCAOM8nmtg6jhZ7W4RBlmidVA9SVIA5pO8POmLiz0eW3lUCZxKwUEHG9MKCRxnNAgeFfiNZ6bYyLOZHmeZn2quSQQozuJA9D3NedB6ul/r9zdqjKjQyNtJGQAip3H508eEvQMdtaK93aoLosxJcBiFz8I9QvHtXz070bcJquoXjqqRyq8cK5GWyAAcDgDj196DD+lzAwO+xmvZi3AWRlUDHqEUsTn51+i/CvzvoRE1qtoBIwihUEYTCnJ3EkksW5rHej+ntfSJobVXt4nbcxbYmT2+0Rv9PSto8N+nrixtmS6m86aSQyM24tjKqNoLcntn86DJfHRkGsQearyReShaNWIJ+NxhTzgnA9KsugjM13AbTSFtYN31k7qXfZznDvjGRwcD1qR4rdOajPq8M9jExMcKbZBtwrB377+MjNXXRXSGrLdx3WoXm8IHxEHLcspX0AUYyD60CH4e9eHTrqeGbd9EkmcZwSInJOCPkQOR8s1X9KuBp2tS5zuCKD6ndIf51qPR/hnstbyC+2OLqTeAhJ2YztYHA+LJzS9F4eXVrpep2wXzXkkQxFe7opGDj0PfI/Ggz7pOVDEEj0o3lwScyMXK9+BsUY4+ZrQup+pryLS4LF4xHf3ZKLDGAvlxbtoAAJA3Dgc+p9qq9B6H6g8kW4m+iwrnCmQDv3/uwWP5mtA0Todk1QXczeYIrWKONjz9YFKuRnngDP+c0GN6b1PdRWMujJG/nSTmMD1Ctw8Y+Zb17YJq56H0/+1LKbSZnMc9q5lgz2yMq6MPUBj+W75Vrlh0LFHqs2o8EyKAq4+y+MO35gD9W96+NN6JSHVrjUBjEsYCjJ4kY/WEj2wF/U0GQSdc6nawPpEiN9J3CNJM5cK33R+1kYw3sa2Lwx6OXTLQRnBmf4pmHv6KPko4/U+tUXRXQk66jc6hqBWSXeRBjkBcY3j2wuFA9MGtMFB7RRRQZ/0O+dY1k+u+AfpGRRXvQv/wDLayPXzITn/szRQPxql6UTEcp/buJm/wDeEf0q6Y8VB0OHbBGPUjcfxY7j/E0EfqvXUsbWW4kPEa5A/aY8Ko+ZOKWfCPrU6lakSsPpMRxIBxkHO1wPb0/EUi+LfW8Z1GC2ZWkt7Vw8yKf7yQcheeCBwD+JpR03qaWx1MagttJb287nMRBCshxvC5ABwTuGOxxQbNo3iAp1W50642qVf6h+wYbQdh/e5OPft+M1+td2rDTo4/sIXmdvYLkBAPXJHJrH9S6cfVdY1A20m14wJoj23EbMDPdSfQ+9TfCzUZ7jWLmW6/v1tJA2Rg5TYvI/awOaC5uvFjULqV49NsSwQkbirSHg9224Vc/M07eFvWL6lbyGZAk8L7JQBgc9iATx2II9xWD9I9fXFjbzwW0YMtw+RIckrxjCqO7fP+Fbh4O9KSWFozT8T3D+Y4zkgY+EH58kn5mg7ah1lINah05I1CMm93PJI2sQFHpyO9V3i91lNYi3itXRZJ3wzYDMqjHYHgEk9yKS/EPTJrvqNYLeYwyNEg8wEgqApJ+zz24xVT1j0INOvNOU3DzvcSjezDH2XQcck/e9TQP3VXibcwXb2NpZNPMgXLctnKg7giDOOfUirPoLV9SluW/tIwwhkPlW6sgckHJO3cW4H86y/rRlOu3m+9ayVQoMibyzAInwAIQTn5nHFMfg5Dp7ag7Wxu5pUjY+dPtC4JA4UZbJz3J96DTevOpP7Os5LkR+YUKgLnHLHAyfaqS88QlttKt72dQ006ApEnG52GcDOSFHqea4+PDY0iX5yR/8YrOupra0ktdKS5vXtmSzRwoiZwQ3IYFT8LHH8KC7j6j6ll+ujtUSNuVRlQcHtwzByfxxWz2xbYpfG7aN2O2cc4/OvyrrhhkeOOxu727ndsZcFQf8IJ3E/jwBX6g0CzaG2hidizpGqsxOSSBzye9AsaV1u0+sT6eIgqQIxZycszAp2HYD4vnUbxB66ksbu0tYY0ZrhhuZ8/CC4XgDue/6CkR+rLfTeodRnnDlSuxQgBJbEZI5IA7H1qs1brGPV9Z0944njWN0QBiCT8ec8cD+NA59XeJ9wbprLSoPPlQ7XfaWAYdwoHGB2LEgV36T1DXmvYkvFiFucmQjy+AFOANrZBJx6VmtzZaZDcXJk1K6DeZICsMLKftH4SxbDc+vajw+0n6Vq0clo1yLaF1keWVhuCoMkOV+H4iMY9jQfp0V6apOmuq7W/8AM+jSeZ5TbWOCOT2Iz3B96uzQIvRY/wCVtYPr5kA/SKivvpLA1bVx7tbn/wB1j+lFAz9QXwgt5ZD91ePmTwo/MkCplvHtRV9gB+gpL8WL0RW9rv4iN7b+afQIrhjn5cU7I4IBByD2I9aCksekraK4nuRGrSzsGLMoO3AAwuRwDjP4k199TdM29/Gkdwm5UdXX8VPb8CMgj2NXVFBT6T0zbW0008UeJZzmRsk59gM8KPkK+R0vbC6kuwmJpIjE5B4Kkg5x+1wBn5VdUUC/oXRdjZ4NvbRowGN+Nzf6myf40wUUUFRH01bLdteeX/5wwCmQknAAxhQThePYV5q/TNtdTQTTR75LckxHcwCkkHOAcNyo75q4ooE268M7Ca7ku5ojLJIwYh2OwEKB9kYB7Z5zTNp2lQ242wxRxj2RQv8AIc1MooK7XdEhvIvJuE3x7lbaSRkqcjOCOPlVTrvQGn3nlme3VjGgRNrMmEXsvwEcDJ4pnooKPQOkbOy/9Gt0jP7WMt/qbLfxq7xXtFAr3Ph9p8txJcy26ySyEFi5JGQAOFJ2jt7VNi6SsllSZbaJZIxhGCAbfXIA4z8+9XdFAm3XhdpckrTPaguzbm+skALHknaG28n0xTLp+kwwR+VDEkcf7KqAOfcetTaKCs0Pp+2s1ZbaFIlc7mCjuasjXtFAl9PDbrWpA/fitnH4Ydf6V5XfT4D/AG1dv6fRYB+e+T/avaC26q0GO+tZLaX7Mg7jurDlWHzB5rJNP1vVenz5N3C11ZLwsiZO1fTDenH3X/I1uVfLoCMEAg+hoELSvGDTJgMzNEfUSoRj8xlf0NM1r1XZSDKXduw/61P965ah0ZYTnMtnAx9/LAP6gA0u33g3pUhJELxk/wDRyMB+jZAoG7+37XGfpMGPfzUx/Ootz1hYR/bvLYf9sn9DSWPAvTv27j/Wv/gqbB4MaUveKR/8Urf/ACkUFtL4laWve8iP4En+Qqqn8Y9OGRGZ52H3YoiSfw3YH8auLfw60xAALKE4/aXcf1bNMFtp8UYxHFGg/dQD+QoEu28TfMI8vTNTbPY+QAP134/jVnd9beV5ReyvFWVlTcyRrtZzgBsy57+2aa6rOodChvYTBOu5CQeCQQR2ZSOxFBZA17Wcjw+vYP8A0PV7hFHZJlEo/Dk9vyrrHpGvA4OoWpHuYO/48UGg0VnT9P67IMPqcMfP/q4BnH5gVmHiGl9HP5EV/eXrIPrtgcKjH7mEJGcdx6ZoP0iZR7jP4191+TdB6P1O7kACToB9qWXeioPUktyfwFbXoHVCWGlxPM8k7v5rwpuLyPErHa2T2ULg5PABAoNBurlIkZ5GVEUZZmOAAPUk18214kgBR1YEAjBHY9q/K3VnW97q0oRiQjMBHbxk4yTgA+rtz3P8K+NV0uSytR5gKXQunRsOchEjQ7cqcYJbP6UH60orD+gdOl1FLiSy1G9tkjkVVSR/NHKAkkEj72fyq9l6W14syrq6lRjkxAH+Cn+dBqdL/VPWNpp8bPPKu4DiNSC7H2C5/icCs41PoDWGUmbV32+ymTkngAKCASTxXXQPCtIH86TfczxncDLwm9B7H7Q3kfaPZCfUUFh4W6zPdX97NOu3zooXSMHPlxguqqw9GPf8/nRXDwklH029GQeA21G34JY7i7dmdie/YYwvFFBrNFFFAUUUUBRRRQFFFFAUV5mqnXOoYbVoEkJ3XEoijAGTk+p9lHqfnQW9fLOAMk4A9TSd1JqcssUzQl1giBG6L+8nkzt8uI/dXdhS45JyBjGaidKdDOLWKPUJDNtBPkbiYwWJJL5OZm5+98IxwKBmtOp7SWbyI7iN5cE7FbJ479uOKtI4wucADJJOBjJPcn5n3pWh6HQStKbicMwChYiIkVB2VVQZA/Ekk1LPTgiUtHPeFgDgCYuT+AkypP48UHDxHa4NjJFaxs80+Ilx2UMfiZj90Bc8/hSzrfTEiWUttCRNqFyirJJtwqxAgFRniKILkKBySCcE5rrpPV08d0Vv5WtYANqLcQhWlJ+8ZU+qHP3R3rRISp+JdpDfeGDn25Heg/NnV+hf2DHEkcha7uFbfMBgRp2Kx+oY9i/fHbGahWskVzo9y9wuJLZ4lt3A7ls7kPuW5Zick8ewrUPG3o972SyeP/pRC3yEhGG/AYP612668P1aysbG1XZGLlN7Ac48t90je7fj6kUC/wD+TXdDF7F65jcf94H+lbDKdjlucEqAB6luMkfpz7LWV+G3TUmlamI34W8ilMak5ZRE4I3nGCxU547VrrQAsG7H1+ffGfwyaCFqkrqQV4AHH7zsdqL+AySfypP17VHjRo/OaKLymklnIDbIs7RtB+1LJtcgDOCxJHABcdTyxCjnALEDGT90YJPByc/lSF4l6Kk0UaXE6W9pE5llYEbiANkUaD1YqCfxoKXwlvXuJ5XhVbeyRCkMZG5nbcpaRjkF37bmP7QA9a9qZ4VXrTXkpRDBbJbqttDgZEe/h3zzucgnPrz7UUGuUUUUBRRRQFFFFAUUUUFR1bdPFZXDxHEgjbYfZyMKfyJFJenaNc6lHuvQ0UsMscJIypZYW3SyRkDK+a2BkeiCrbxA1to3t7UQu/0mSP417IBPEDu+RB71f3nUEUVxHBJvRpeI3KHy2b9gP238Hg47UFjBbqihFAVVAAA7ADtXTFe0UBRRRQR7y0SVCkiK6EYKuoYH8QeDWfaFp40u9JniEcc52QyQFhboWPCtGzHZIxwN3Y8AYzWk0jeIDyK6bpCsEgC/EoMQkDcCUgb035AWQH4WWgbr+081QpJBDKwI9CjBh+XGD8jUoivmHOBnGcc47Z+VfdAl9eL5Vzpt12EVx5bc/dnUp/xbabLa43NIv7Dbf1UH+tUniBpzT2E6p/eKokj/AMcZDr/Fa7aDeebLMw7OkEg/zof9hQWF1hXDEFg2FwBwMZbcT374H44rNvE6wjZ/MlxILcGQK+PKBbhXmxywUAKsa8uQ3oa1CdwOScY+I/gP6VnPUEiOv0q5BiiH1kaEAkE8IQh4kuXxwDkRjHrQVXg/LM15duw3Aonxy8SZySMgcLledv3VCDiijwyPmX8rMQh8jiAfEYlMgI81/vSvyzevbPtRQbDRRRQFFFFAUUUUBRRXhNBT9SW5Ci4QfW2+XH7ycGRP8yj9Qp9KLa+gu2lhK7jC6khhx6Mjr7gEEZHYqfauM/VduDhhKYycecIXMPPH94FK49N2cfOqi216E3OIVKeRP9GlBGAwl5V1weR5q7Qfm1A7UUV43agM17msza0uZZCZpZVcybBKsrIkMpH1aQxj4ZVHAdn7kkD5OvSupNc2scjgCTlZAOwkRikgHy3A0FvVB1bdOkaokEdx5pKtE77C42klUO0gtgHg47Vf1U9S2qyW8gzhkHmIfVXT4lYfmP50EXoXU/pNlG4DDG5MOMN9WxQbv3sAZ+eaYK42gXYCoADfFx+9yT+ZOfzqJ1BftBbySonmOo+FPVm7BR7k+g9aCewB4pI8P5AJ7mHOTbxxQn5GNpQM/MrtP51Y2GjSzSC4uJpMZVlh+KMIVGMMqyMrA98HJz6+lVHS92sc+sTgHablVXH3nWNVIHp9s/xoGhow90eOETGR7nP2vTgE4X94k+lK3UXTktyjmK58oR7gPhwzHnIEjZ8tS3d1UsTk5xwGLQpxHDHubc0r4BGDljkk/hgE5PP8q5dQeY6zKokB2qsZhZfM3HOWJYFYwBwGbt8RAzigSfDawSzvp7dVg3+QGkMbSMwbcPhdpPU5zgAUVz8K9P2X9yFkTCxKMxZZCxc7vrXGZ2Uj4nHGWooNdooooCiiigKKKKAqg66uGSylKnBbYmfYSSKjHj2DE1f1A17TFureWBjgSoVyPQnsfyOD+VBXeYzSlEO1YmUbAPu8Dge2OCPY5HphVm6YeK7vJxl1ubi28tRnKssgd2bPAUYJBHoTXbo/qB2mMV0Sl5HhJ49pOccCRSByjDDD2JYdjw/QPnPfgkc/0+VB2oryvaCo6iuYIo1efOEdWQKCSzryoAXkn5Vx6Ms3ith5q7XkeWZk4+AzSNJsOOMruwfmDV4RRmgGbFKHVeim7nMaymCUW7eVIp5G5sOGXs6Y2gg+/oa79dayIYWj8symWOThQWKgLwxQfEyliqnHYsPTOPOntAkiufOd8xLCI4UOSyhiHcMxPIDYA9cD5UFtf36WVtvlPwRqqk9ueFHfsM45PaqA6eb+2dxKrl2DQtFJLGo2nKjeDz7b1UZ9qtup9QQK1sHKzzRsUCxmQgDALFRjIBI9R3pbsLzVAjyJHG8acorjyS3w42BOfKCEZAJJbd9oYoHeaZYIWduFjQk8+ij3Pft3NZt0ncMml24cDzbyRppMZ5E0pIzjPByuT6Luq96/vpP7GlOCJJkSMDt8UrKnoTj7XuaiT6X51xHBA+1YVEUhUcpEi7cZzw7NkL6gAt7UEjoPdO0lySfIQvHbZ+8MjfNjsNxXj5bj96rPUryKISM48zfkYbcE2n0LOPLHtzj0qeJYkC28W0Iq7dqMMqoGNoAYODj2FZT11fxLdmNFicMAAHvpozkj7Lxltoz2ywweM0Fr4cwFtRun8+RsRBfKlUIYwWyoTyyYmj4PKH24oqx8G9ES3hmcRtC7vtaFpRJs2ZwQQOA2c+ueDmig0eiiigKKKKAooooCiiigoOpOmY7orIGaG4jz5c8fDL7g+jqfVW4ql6a1jUS7RSrDcDaTFMh8vcobaGkU5wDhsFc5x2FOtxHuVlzjcCMjvyMcUmdNzCKeO2uzsureMpC+cLcQHABHABcbV3J6HnsaCRL1PcpLtazkki5DS2+X2sPYOF3/AOXOMVC6b6ptYSyz6sJixG1Z1SJ4zzlWG1TnPGCOMGmHV9KmaNI7af6Mg+0QgLbfXazZCt8yDVJ1j0vCNPbYv1lspkiduXyPifcxyTv+IN77qB0RwQCCCDyCPak3xM1GyggzduA5VhCCGbDkcOFX1U87vTnFTdGv4oLaWbKx2sQJVe3lhc5UemOAQPmR7Vmeu9UXE0ttDDEHvLhxc7XQEIhJ8mFgx+FRFlm/xfOgt/C/q20kuZRLdNNeTBQJZF8tWVckRxqeEwSeO7d/lTvc3k1xI0ULmAIZI3YhCS20FXj75x6g7T8Q9qx/rLVnjQSz2OmzxOTH51puUxyDuvmYBVweQcHtTZ4VdSxarGI7lm+lwLtyJGUyxn7xCkbiMAH8j60Fpd6UtpJGbmRriHbvbzYnn2MgG8oxJEStyxLdgDg046RrdvclhDIGKcEYII9jgjOD6HsRyKiW/RtmgXEIbbuCl2ZiobuF3HgH2FeXkMNmTJDHmeb4EQMfrG9M5OAFAyW9FzQV/XsEk5traDYZDMspDcqqR5O9gO43YwOMnira0036LB5cIZnJLM5KhmdiS0jZ4JJzwB8gOK6aNpfkKzu3mTycyyHjOOyrn7KLyAPTk9yTUa/1NScSLImRlRg5z75jZuPyNBS61JC8LiR4VU8MHELKW/eRwjBj27ikjp7SPpkjb9rWEJ5ViXRmB+wglPmwt8gzL+OaYusdMna2Bs5FR2bGxviEwIPwEH4Dux95VOQR8qja/cPZW0dpDaMURQ0v0aRCVkYZbEZ+PGcn070Df0jtLSkBcjaPhTbwM49BkfhxRS/4RazFcfSNkmXBXcjIEkHcfGBwfbOWPHJHaig0iiiigKKKKAooooCiiigKqeo9Bt7yLy7hAyj4lbOGQ/tKw5U/OralrxHmZNNuijbSY9u79kMdrH8gSaBF6f6Ltp5Y3a5u5IZfNaOKS4bDJGxUEbcE54b8DT91HpZ/s6a3txgtGUQZJxu47k9hknv2FYYkcuoa3FbWsjRR2mIonQ48uOEYdh82OefXcO4pgj128vNSuNPN7K9rCspkZEjSR1ReVLKoxlztyMUEfpljqdzdfSZjHYWhWWSJD9W7INuSTzsOwtj5j15qq6k1hrYSyqD/AGhqXK4HxQWrcRovqsjgL8wMVWdGzGC0uZ5V22ZkU7M8zypkxwg+qDO5z7Lj1pj8J9Be+upNWvSDFEzOGbsZF5z8kQflwPagttSuI9DstLt5QCzTedcJgNldpD8HvgsB/lqZf9N2d2n9o6HIsdzB8W2P4VbHJR042kjPtn50g6ys3UOpO8RCxbhFEWzgLhiOO5JCs5x2FRtMF509qMbToVUnDYOUljP2tp7HGc+4NB+h+nupEurOG5QEmVeEHfeOGX5YOefQc1N0/TirmaUhpmGM+iL32J7D3Pdjz7AKXhq4inv7VTmMSi4g9jFONwx8s5/jTbdX/wAQUEgKcuSGAAUZPxbCp9OMjPPNB1uZJA67RuQ8MABkH3yzDj5AHtS1q96UyJYmnkUAhYxkDn74UnuOchKmXF2soD20YmUjP0iIxttbPOU3qzducd666RZMgTaz7SSTyzKQfQrMTJETnhQSBj8qCHod/wDUtdzkRZyFRvhACg4GGyyng8A+/FImr9SyXrSCJrds/YEMwdhxx5kMwUn8YyGz7069UyFh5MEjxsinDrlipPAIUyqZcduzDPHesi6ksZNjSXkMd7Cpw11bjyp4T6iWPA5HtIv50Dl4KXEhuL2O5QCeMRjcUKuVO7hi3xNjA+1z8zRUrwUuZiZ1aYXEASMwTEYfBLZRj3BXH2WJxng4NeUGq0UUUBRRRQFFFFAUUVyup1jRndgqqCWJ7ADkk0EfUdTjgXdI2PZRyzH2VRyzfIUnapbanqSvHiOxtXUqd4Eszqw5yo+GMY9Mk1X6jd3CslxLp8s0bu5BhwZipI8lXU8xx7c5UHk4z3INlBrGr3K5gs4LRMcNdMxbH+BO35mgy++f/wDTF+30bF1vhUOZFI2MTnGV4ycZx3wa69InS447i7vLtZJZwzNbpvAG4k7CvBkOfQ8fzq4abUIb24t7uzGoW87eZP5Ue4AlQA0ZzlcAAbW54OPeq/QdX6djEjNZTCXBUwyI0pHOPhySFP6EdqCmlY67eWtnZxtBaQIAF4+Af+skbHG49hTh1xqAl8nQdL+STMvIRB3DEfqx/LuarbfqaeVHg0TSzaCX7c5XGF7Z3Y2rjPucegqFdX0ejWk0Vk4ub6Qf+dXSfEsIY42q4+8T2z68n2oC/wBOAdrTSpiJdNXzBtxvuJWyJ3B9SgwAvPBIpi6W1AdR6dPa3e0XUOCsgGDz9l8ehyCrAf1qj6seLTbzRrqBdsPlKSw7sCfjLH7xIckmuXUdxJoOtfSI1zbTZcAdmjcgyL8yrcj8R70Enwo1aSG48qZsPGGtGB4K8loSTjsHDoOD9pa0PTb0NKy71U53SHLbyPbcUT4T7FTk1nvUWmb9YVrVEuIdUiBxnIXld0hx22FQ/PrkU8dV6BBZxPLF9KjDFci1VNqlBhS67CdnJJ7+uaBugdcP9GjVW9dyFBn0BwMnjPIziqHUeoiiNDJHIkoBZgHyxA53Rsoy4HHpkcblwc1aWkoFjGyyRtlVPmwgKjEnJZRyoBPvxyckVnfXE9wqB0iV2jO5hllk2r3eEg7gUzkg5ZP3kNBQdaaoZ7dbi323VuCPNGPijPvIoO+Jx23AkeoI7VW3Os3UUcdzCwkAAxN9pvKzzFPx9eg7HIDL6+58EpuMXVowS5IwSAFjuARlopk+yJz6j7Mncc1V6XqnlE3FupWMEG6tR9w9jJFuzhfTnO3O05U0Gr+CawsbuW3xGrmPfADkRyANkofWNgQR6jBHpRUrwg0tIjdTw7fIuPLZAvYHDZAX7o57enI9K8oNKooooCiiigKKKKApY8SZtmnyueVVoi//AFYlTf8AiNueKZ6jalZJPE8UgykilWHyIwaDtG4IBHIPIPyNU/V2qNa20s6ru8tGYg9sAE8//g0pdM9RPprJp+ogqqnZbXR5SRM/Art9xwMDmnPXbI3EDouD5iMvuCrqQfvAe3PNB701bCO2iHcsodm/aZhlmP4k1SdU+HVlfOZHQxzf9LEdrH/Fjhvzqs8KOpTJE1hcfBd2f1bKeN6LwrjPfgDP5Hsa0HNBmK+DkZXY9/eunopk4H5dqqrvoW1VX01W+IYkR4gRMcn4RODiN19m3DGOwPNatNqkaSCNyULfZLDCsfYN23fLvVP1TEkjqJLUTIiGQuwUKpU8Au3K+p4BzigzzW/DXU5rOK0ae1ljhwYyVZXX3GRnjH8hU268P9TvbWG1vZrVY4SNrqjPJgccMcAccH3rVNPYNEjKu0FVIX2BAOPy7VIoFno3oi101MQrmQjDStyzfL91c+g4qV1RFO0R+jTeXKnx7cKfMUd0+IHGewb0OKuJ5lRSzMFUDJJOAB8ye1ZH1yDNqSuJJIZUAis5Qw8tpVHmNFJ6jfuABzjigkdR3UKxFI0XyJ0Ryd7Rk7sh5FKHYvLbXwoIOCwKnIW7PUZrfZazuzZY/RLhzglk48iXPKSAnaGPHIHKGoM9xDcK6OhgjnLLIhPMFwGxuAA+zuZVJ+8snP2K46XY3V4VtZInmSSPbNInOx4/hjlJzxKhGxh3ZV9c0EDUAYnluoY/qz8F5bYI4z8TgD7OGx25RsHsRVHfb7W5S4ibzY5BvjYj+8j7Okn7w5Vwfx9c03yWNzFGZriMpNA2yYt9maI/CsvszKPhZe7IQe4qstNLbz/IgG5ZGaW2VuyzIPrIDnuGXK5+8Nh9aDXvBy0EdrIY3LW0jiS3B7orD40J91fcv5Z9aK6+EFsqWb+UW8lpWaIN90EDcn4q+5T8waKB8ooooCiiigKKKKDjdylELKhcgfZBAJ+QzxmlmTWtRYny9OAH3TLcKpP4hA2P1prNKlxcyl3ieTDAgEqSNuf7t+OdrA7GHcMMjvQQ75tWmXa1tpyK2QRLI8mffjYAePSl6XR7+KMQHUILaIHPl2sTllDdgpYkqCeB2HoOcCrZrgujlhh1ccSDcrjcFLYB+BxuB8xMZHPvXCe/TzY7JG2KY3mMpOZUhyAY4z6OWbZx22E98UCN1kN0im0kuLi/gI2zK26ZgSch0jj4A7AEgj1zzjSuj+oNQCRpqNnIrMOJowGHPbzUU5jPzxj8KYNDt4LdVhjjSFmBbyxgt/icjux9SSefU1cYoI99ZJOhjkUMjdwf/vg/MUv6n03OyLHHdZiVg3lzpvDAdkdlKsyZweck45J7U0VWa/rsNnH5k77R2Ve7O3oqL3Zj7UCvaeISW8k0GqGO2mhwQVLFJUbsyZGfxFL9943QbpfJhkkVVCxErjzJD3z6qoHPuaR+oHXVLma9uVcIgKCGLG+NUyR5g9T9rOPskrnjJqbZaXa2sadikoH16qCy5+/k9tpZW47q0isDsoJWq9btq9rBaS74JJS6OwBWNpxjyUJOfhY91zkHHpVQqSPaJE0jyRz7l+sIL29/CvA3D4gGVdo+RNfdxZs58osN825OOPLv7fJRl5481cc4+Lfmo1pfeaLzAG54kvlX0WeFvrh8iQZKBv0jpmTUlmuInhEdwqb1fcCHMG2RuF7liDwRzHUm7We1tBAyAh5hL58Ku8NyG5KyGLMqZPqMg49jip3htO9umoQtDJMsM6hI41UnbJl8AMQMDd6ntXX6PdCF3ZBD9WqLDcxLIS4z5f0dopeDnHHcEA+lBZ9OwI0M0aWcK+euGWOCRIzwQTI0iqG79lGf6UOmeHV1bDe1xAyxFZFIR9waNdu4En7RUAH8KZZ9BV7iPcJAyKktzMJJAGK4xGoDYJYrluPsjH3qkaXMrR6htMjAszAyK4yDCoyN4GVyGGBxxQVngveyT2DTSBQJJ5GUL6ZPxcemW3H86Km+E8YGmwspUrJmQYGMFuXBAGAQ+4fpRQOdFFFAUUUUBRRRQFVt7pgdiwJUkckfhgHHy/oParKvDQZ7d3OyeCCRSJJo5Ci9g2zkx/IlJJFH+FTSDfQ75mmRsyW8wCMTgM5USW8rD0EpDxso+8QeK0HxIhKlbhWTfEuY9y5KyqwKtnPAIyGHqpas6vCsbXMsXBkaJz6qEuEEsJx67LhCPwfFA8dPeIkMccQu1MDuzCWZgSjPtDKQ4HZlIIB7Dime66/02NdzXsGP3X3H9FyaxbqcGQwskayDKt5Tcq0cyF4fwILyRA9/hX2pf1bpOK3Mchd2ikPGAMncqvGufTchcA/tIaDVtW8Y1kJi023ad8f3knwIO+ODySTwAduScUkX1rd3UaajNumkB3bZMBCn3o0HZQVPHrkMO4BNTo13HAZUfC5ONy4GYzgEgAeoG7A7PGvvXTXdfUwxSwuBJGwUjlSwPxMUYYYqJQxyDwJMelB9amXiufpUZA8sbzvcDey4wGH3nZNykepRq+dTvY4I54FcbIpFaJf2oJxuZQf3C3/fauvRvUH0qVop8rK44nig3lsA4WeNFO8HJXeAGGeTgmmvpbpWRVhil015Yxv3uQI3Rgco8TOyuAckFW/ZBwM0CNo1w9xJCockkoQSMBriHIhwzerqoXPvjNTLW0MeoI3Ply3NxAPYrIMAD8PMOR6FflTledOJCHt2WSHcC9vJIqF432lSSVJSRCuA2PiXAYjjcIum28upJDHc+XDc207De2AJ5kCnJxjLFdnxDOeTg0Df0vA5XUvK3+dmBgGBQ+YkKfAc+hZcZ7EGpUcl2v0hWjmLzFJMrg+X5iKhSMngFMMc/me9Vug61LdzavHCQJY/JVXHILrvXsO4G0A474NSL64voZI4Z5Y1Mm5nuFlceYFwAioIz5fLdkOeO/JoLeLVpXBidLqKQqjZSPIUBBuBdgUHxBgcZPtVnPGIbGVizk+SzMZGLHOznuePwGBVPedUxxFo8z/C8OCIpW2oduSzFc8ncMHk+1VOuiV7DUJ5JZJcW8qLuTywoZcbfL/aA5ZiO7Y4wQAs/BmzeLSYFc5zudf8LncMe45ort4PKRo9pnJ+Fu5/fbH5UUDnRRRQFFFFAUUUUBXhoooM08VpAgiQjdl4zknBx5u3acdxhiKTLsgySJgbTpqtj96C5wh/HAxRRQR7qYpaB1xlbeUc+1te/VY9iMkZqj8QrkxSw7eyvKAp7YSRmjBHb4BIVHyoooJ+v6fFJDdEou6PzirAAHOIJvQe8jrj2b5VSdO3KRWitLEs6PN5TIxI+CRcnaw5VgyAhh7mvaKDQb/waiwJobuaMuN2CAxGecblK5qp8k3OjTTb2insmx5kbMvmr7ON3f55/rRRQM/htqb39tDb3ZMwkSRldj9ZG0ThQQ3cnnIPcHPJB44QdPoxijmYyi1v3X4gB5gbylUED7O0MMY/Z9PTyigh+HFjINRvxbztBGZyjKEV2ON5U73Bxgk+h706aV9KdZd95KWWcIpVI1GwuBjG0/Fj738KKKBcudevUn1CIXbH6MjPGxjj52rnDjZ8X4giqZuo7290m8eWdQqQ52xxBd27bkMSTx8XoBXtFBqPhogGlWWP+gQ/qMn+NFFFB//Z"/>
          <p:cNvSpPr>
            <a:spLocks noChangeAspect="1" noChangeArrowheads="1"/>
          </p:cNvSpPr>
          <p:nvPr/>
        </p:nvSpPr>
        <p:spPr bwMode="auto">
          <a:xfrm>
            <a:off x="-769739" y="1418930"/>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dirty="0"/>
          </a:p>
        </p:txBody>
      </p:sp>
      <p:sp>
        <p:nvSpPr>
          <p:cNvPr id="3" name="AutoShape 4" descr="data:image/jpeg;base64,/9j/4AAQSkZJRgABAQAAAQABAAD/2wCEAAkGBxQSEhUUExQWFhUWGR0bGBgYGB4dHxwcHB0gIBwcHB4bHikgGh0lIB8cIjEhJSkrLi4uHB8zODMsNygtLisBCgoKBQUFDgUFDisZExkrKysrKysrKysrKysrKysrKysrKysrKysrKysrKysrKysrKysrKysrKysrKysrKysrK//AABEIARUAtgMBIgACEQEDEQH/xAAcAAACAwEBAQEAAAAAAAAAAAAABgQFBwMBAgj/xABOEAACAQMDAgQCBwUGAQcLBQABAgMABBEFEiEGMQcTQVEiYRQjMkJxgZFSYqGxwRUzcoKS0bIlRFNzg6LSCCQ0Q1Sjs8LD8PEWFzVFk//EABQBAQAAAAAAAAAAAAAAAAAAAAD/xAAUEQEAAAAAAAAAAAAAAAAAAAAA/9oADAMBAAIRAxEAPwDcTVZqWv28B2ySfF32KC7f6UBb+FHUeoeRAWH22ZI0/wAcjBF/IFgT8gakabp8cC7UGCeWb7zH1Zj3JPzoKF+uoB2gvmHuLKfH8UBoHiBZ5wxuE/x2s6j8yY8D86aaKChi60sGOBdwg/vOF/4sVZW+qwOMpNGw/ddT/I12ktI2+0in8VBquu+lrKX+8tIG/GJf9qCx+lx/tr/qH+9eLeRngOn+of70vv4e6Yf+YwfkgH8q4jw10sHIs4wfln/egaDcJ+0v6ivoSg9iP1paHh5puc/RIz+OT/M19v0HYHgWyqP3Cy/wUigYjMo7sP1FcJdShX7UsY/F1H9aW5fDXTm7wH//AFk/8VR//wBqNK/9lH+t/wDegvZuq7JOGu7cH/rU/wB6jy9c6cve9tx/2i/71Ai8MdLUY+hxn8Sx/makL4d6YP8AmMH5rn+dB8T+JOloMm9iP+Elv+EGo7+Kekj/AJ4n5I5/ktWcXRGnLytlbj/sl/2qfHoNqowtvCAPaNf9qBVfxd0vsszuf3IZD/NRXCTxWhz9XZ30g91tz/WnuKyjX7MaL+CgfyFd6DM28WSfsaVqDH0HlY/kDVdeeLd4n/8ATXCj03+YP/pVrtFBjtl47xbttzZyxH12sGx+TBTWkdM9UWt/H5ltKHA4ZezKfZlPIrvrHT9tdLtngjkH7ygn8j3FZL1X4ZzadJ9P0h3Bj+JoSSTgd9v7a+6Hn2NBtoopZ6B6uj1O1WZPhdfhlj/Yb/Y9xRQUvjBqTW0VnKBuRLyNnGcZADY/jT8jZAPvST40ae02k3G0ZaPZIP8AIw3H8l3Uy9M3fnWlvIOd8SN+qigs6Kruob5re2mmRDI0cbMEH3iBnFKmh+IKS6O2oPtDxIRIo7eaOAB8mJXH+KgfKKzXqXxE2aJHeRECe4VVjA5xIeHwP3cN/Cqy88Q9TadLG2s42uxCjyFn4BZVLHBwAAWHc0GuZr2kXoV9QE0n9pXUDu6Dy4IiuVwfiYgAH2Hc96tfEHqj+zbNrgR+YQQqrnAy3Yk+1Ay15mlXVOp2i0n6b8Al+jrIFPALMoOAM5PJ7VXeH3Vry6T9OvZB8JkLtgD4VY4AA/QUD3mvc1jnh34oSXN/LBcgqs53WwIxt44Tt2ZRnPvn3q78LOu5L6S7hul8uaJyyp+ymcFO3JQjBPrmg0fNe1jg8Rbl7y/uYV8ywtISu0nAZwfhYHGck5/yj8Kq5ev9cvE8y3hit4W7SMUXA990zAEfgKDd6Kqeli5tLcySCVzEpaRTkO2OWB9QTSN4reI39nzW8MJy+9ZJwPSL9jn1bk/l86DTs17Wadd+JkdpJYrEwZZmSSU+0Df1Oc/5a+PFTra6tJLWCyEZa5BKu2PcAY3EKO+cmg03Ne1iegzXS3tu2o6xE7Bxi1iYuWLAgAiIBRyfXI4qHrHjjdFS1vZiNMlRJIWcZ/0qM/Kg3fNBpF8NE1VjLNqbDEgTyowU+HuScJwMgj1Jp7oM36J01LfW9UjiG1GSF9o7BmyTj8yf1oqf04udc1M+0VsP1Vj/AEooG/VLcSQyRt2dGU/gQRS/4Xy7tLtB+zHs/wBBK/0polGQR7ikvwgb/k8LnOyaZB+AkbFA6sM96/NOtdJTx6q+lQsy293IkmB22DLZ7fc+L9Bmv0vUKTTIjOtwUHmqhQN7KxBI/UCgwToTouVtXNpcEtBp7tIFPYliCh/zYVj/AITXz4g2UT69Os139EQxKxkAJP2V+DAI5Pf8q32O1iieSXCq8u3exOM7RhRz7D+ZpD13StDutQVp5I5rmQrGI1l3DI7ZVO3z3UFB4QRaWl862ktxPcGJiZJFCpt3LkAd8k45Oav/AB9b/klvnLH/ADpz0TSLODcLWGCMr8L+Uqgg98MV5z270avFZ3DLbXHkyMTvWFypJ2852E5IH4YoMNvPDJhpTX1zdyOy24kjj9FyBtUlieADjAxVHe6vM9hYadBC8gx58iKrHzMyNtXC87RjJPuR7V+g+pNQ09YWhu5rdYiBmN3UZC4IAXOT27Cvelmsp1F1Zqu0p5KsqbRsjZsKBgYAJNBgHWGm6tJjUbi2FuIAiqUAXaFPwHbkngkcn5VaeI+nXOLTVIVeGS8jCTqmQRIygfo4/kK3vWpbcROLpoliYFX81lCkHgg7iBilk9b6Zczw2SOs7O4KBFyimP41JbgDG3jGaBe1vpsad01NBj49gaUj1dmGfyHb8qyPTW0hIY2uPpk0+PjjQqka8nABI3Y/A+tfpnULW31K0eMvvhlBUsjex5wfQgiqXRejtHgYpFDbNLEAW3lZHUHsWDElfx4oLm2mS209XjjISKAMsfc4CZC59T6ZrIukOgm1W1u7+8ybi6DeRnI2kdn/AAJAUfuj51p+t9cabbhkmuoe21kRtxxjsQmccVbaBcwvawyQDbAYwYwRtwmOOPTig/PnTPhy9zpd3dSBvOQEQKSc/VcuMfPlQPcVC6tuGlsdGN3uC7JVJXlvKV0AIzxnb7+1fpHS7+CS3EsLJ5BDMGXAXAJ3H9ck0ua5ZaTNBa3NwsTW6kLATwn1hAAx2I4zzwMZoMq6Lu9LF9brZWNxK/mKPOmc/Bzy+xOMj506f+UHGF02MKAB564AGPut7VpdjYQwqFhjjjX0CKFH/dFVVjeWOpqSvl3At5T9oA7ZFyAwB/PB9aC00c/UQ8Y+rT/hFTDXgFe0CH0ec61rHy+jD8vLJ/rXlfPRmf7a1n2zbf8AwzRQPr9qRPBon6FKD3F1OP8Avc0+GkvwttykV4D/AO3XGP8AUKB1ooooMf668NJrma8u5rxhAFZ44l3Njanbk7VGR6A1W+DHS9s9hJfMhNwjShH3HC7UGCAOM8nmtg6jhZ7W4RBlmidVA9SVIA5pO8POmLiz0eW3lUCZxKwUEHG9MKCRxnNAgeFfiNZ6bYyLOZHmeZn2quSQQozuJA9D3NedB6ul/r9zdqjKjQyNtJGQAip3H508eEvQMdtaK93aoLosxJcBiFz8I9QvHtXz070bcJquoXjqqRyq8cK5GWyAAcDgDj196DD+lzAwO+xmvZi3AWRlUDHqEUsTn51+i/CvzvoRE1qtoBIwihUEYTCnJ3EkksW5rHej+ntfSJobVXt4nbcxbYmT2+0Rv9PSto8N+nrixtmS6m86aSQyM24tjKqNoLcntn86DJfHRkGsQearyReShaNWIJ+NxhTzgnA9KsugjM13AbTSFtYN31k7qXfZznDvjGRwcD1qR4rdOajPq8M9jExMcKbZBtwrB377+MjNXXRXSGrLdx3WoXm8IHxEHLcspX0AUYyD60CH4e9eHTrqeGbd9EkmcZwSInJOCPkQOR8s1X9KuBp2tS5zuCKD6ndIf51qPR/hnstbyC+2OLqTeAhJ2YztYHA+LJzS9F4eXVrpep2wXzXkkQxFe7opGDj0PfI/Ggz7pOVDEEj0o3lwScyMXK9+BsUY4+ZrQup+pryLS4LF4xHf3ZKLDGAvlxbtoAAJA3Dgc+p9qq9B6H6g8kW4m+iwrnCmQDv3/uwWP5mtA0Todk1QXczeYIrWKONjz9YFKuRnngDP+c0GN6b1PdRWMujJG/nSTmMD1Ctw8Y+Zb17YJq56H0/+1LKbSZnMc9q5lgz2yMq6MPUBj+W75Vrlh0LFHqs2o8EyKAq4+y+MO35gD9W96+NN6JSHVrjUBjEsYCjJ4kY/WEj2wF/U0GQSdc6nawPpEiN9J3CNJM5cK33R+1kYw3sa2Lwx6OXTLQRnBmf4pmHv6KPko4/U+tUXRXQk66jc6hqBWSXeRBjkBcY3j2wuFA9MGtMFB7RRRQZ/0O+dY1k+u+AfpGRRXvQv/wDLayPXzITn/szRQPxql6UTEcp/buJm/wDeEf0q6Y8VB0OHbBGPUjcfxY7j/E0EfqvXUsbWW4kPEa5A/aY8Ko+ZOKWfCPrU6lakSsPpMRxIBxkHO1wPb0/EUi+LfW8Z1GC2ZWkt7Vw8yKf7yQcheeCBwD+JpR03qaWx1MagttJb287nMRBCshxvC5ABwTuGOxxQbNo3iAp1W50642qVf6h+wYbQdh/e5OPft+M1+td2rDTo4/sIXmdvYLkBAPXJHJrH9S6cfVdY1A20m14wJoj23EbMDPdSfQ+9TfCzUZ7jWLmW6/v1tJA2Rg5TYvI/awOaC5uvFjULqV49NsSwQkbirSHg9224Vc/M07eFvWL6lbyGZAk8L7JQBgc9iATx2II9xWD9I9fXFjbzwW0YMtw+RIckrxjCqO7fP+Fbh4O9KSWFozT8T3D+Y4zkgY+EH58kn5mg7ah1lINah05I1CMm93PJI2sQFHpyO9V3i91lNYi3itXRZJ3wzYDMqjHYHgEk9yKS/EPTJrvqNYLeYwyNEg8wEgqApJ+zz24xVT1j0INOvNOU3DzvcSjezDH2XQcck/e9TQP3VXibcwXb2NpZNPMgXLctnKg7giDOOfUirPoLV9SluW/tIwwhkPlW6sgckHJO3cW4H86y/rRlOu3m+9ayVQoMibyzAInwAIQTn5nHFMfg5Dp7ag7Wxu5pUjY+dPtC4JA4UZbJz3J96DTevOpP7Os5LkR+YUKgLnHLHAyfaqS88QlttKt72dQ006ApEnG52GcDOSFHqea4+PDY0iX5yR/8YrOupra0ktdKS5vXtmSzRwoiZwQ3IYFT8LHH8KC7j6j6ll+ujtUSNuVRlQcHtwzByfxxWz2xbYpfG7aN2O2cc4/OvyrrhhkeOOxu727ndsZcFQf8IJ3E/jwBX6g0CzaG2hidizpGqsxOSSBzye9AsaV1u0+sT6eIgqQIxZycszAp2HYD4vnUbxB66ksbu0tYY0ZrhhuZ8/CC4XgDue/6CkR+rLfTeodRnnDlSuxQgBJbEZI5IA7H1qs1brGPV9Z0944njWN0QBiCT8ec8cD+NA59XeJ9wbprLSoPPlQ7XfaWAYdwoHGB2LEgV36T1DXmvYkvFiFucmQjy+AFOANrZBJx6VmtzZaZDcXJk1K6DeZICsMLKftH4SxbDc+vajw+0n6Vq0clo1yLaF1keWVhuCoMkOV+H4iMY9jQfp0V6apOmuq7W/8AM+jSeZ5TbWOCOT2Iz3B96uzQIvRY/wCVtYPr5kA/SKivvpLA1bVx7tbn/wB1j+lFAz9QXwgt5ZD91ePmTwo/MkCplvHtRV9gB+gpL8WL0RW9rv4iN7b+afQIrhjn5cU7I4IBByD2I9aCksekraK4nuRGrSzsGLMoO3AAwuRwDjP4k199TdM29/Gkdwm5UdXX8VPb8CMgj2NXVFBT6T0zbW0008UeJZzmRsk59gM8KPkK+R0vbC6kuwmJpIjE5B4Kkg5x+1wBn5VdUUC/oXRdjZ4NvbRowGN+Nzf6myf40wUUUFRH01bLdteeX/5wwCmQknAAxhQThePYV5q/TNtdTQTTR75LckxHcwCkkHOAcNyo75q4ooE268M7Ca7ku5ojLJIwYh2OwEKB9kYB7Z5zTNp2lQ242wxRxj2RQv8AIc1MooK7XdEhvIvJuE3x7lbaSRkqcjOCOPlVTrvQGn3nlme3VjGgRNrMmEXsvwEcDJ4pnooKPQOkbOy/9Gt0jP7WMt/qbLfxq7xXtFAr3Ph9p8txJcy26ySyEFi5JGQAOFJ2jt7VNi6SsllSZbaJZIxhGCAbfXIA4z8+9XdFAm3XhdpckrTPaguzbm+skALHknaG28n0xTLp+kwwR+VDEkcf7KqAOfcetTaKCs0Pp+2s1ZbaFIlc7mCjuasjXtFAl9PDbrWpA/fitnH4Ydf6V5XfT4D/AG1dv6fRYB+e+T/avaC26q0GO+tZLaX7Mg7jurDlWHzB5rJNP1vVenz5N3C11ZLwsiZO1fTDenH3X/I1uVfLoCMEAg+hoELSvGDTJgMzNEfUSoRj8xlf0NM1r1XZSDKXduw/61P965ah0ZYTnMtnAx9/LAP6gA0u33g3pUhJELxk/wDRyMB+jZAoG7+37XGfpMGPfzUx/Ootz1hYR/bvLYf9sn9DSWPAvTv27j/Wv/gqbB4MaUveKR/8Urf/ACkUFtL4laWve8iP4En+Qqqn8Y9OGRGZ52H3YoiSfw3YH8auLfw60xAALKE4/aXcf1bNMFtp8UYxHFGg/dQD+QoEu28TfMI8vTNTbPY+QAP134/jVnd9beV5ReyvFWVlTcyRrtZzgBsy57+2aa6rOodChvYTBOu5CQeCQQR2ZSOxFBZA17Wcjw+vYP8A0PV7hFHZJlEo/Dk9vyrrHpGvA4OoWpHuYO/48UGg0VnT9P67IMPqcMfP/q4BnH5gVmHiGl9HP5EV/eXrIPrtgcKjH7mEJGcdx6ZoP0iZR7jP4191+TdB6P1O7kACToB9qWXeioPUktyfwFbXoHVCWGlxPM8k7v5rwpuLyPErHa2T2ULg5PABAoNBurlIkZ5GVEUZZmOAAPUk18214kgBR1YEAjBHY9q/K3VnW97q0oRiQjMBHbxk4yTgA+rtz3P8K+NV0uSytR5gKXQunRsOchEjQ7cqcYJbP6UH60orD+gdOl1FLiSy1G9tkjkVVSR/NHKAkkEj72fyq9l6W14syrq6lRjkxAH+Cn+dBqdL/VPWNpp8bPPKu4DiNSC7H2C5/icCs41PoDWGUmbV32+ymTkngAKCASTxXXQPCtIH86TfczxncDLwm9B7H7Q3kfaPZCfUUFh4W6zPdX97NOu3zooXSMHPlxguqqw9GPf8/nRXDwklH029GQeA21G34JY7i7dmdie/YYwvFFBrNFFFAUUUUBRRRQFFFFAUV5mqnXOoYbVoEkJ3XEoijAGTk+p9lHqfnQW9fLOAMk4A9TSd1JqcssUzQl1giBG6L+8nkzt8uI/dXdhS45JyBjGaidKdDOLWKPUJDNtBPkbiYwWJJL5OZm5+98IxwKBmtOp7SWbyI7iN5cE7FbJ479uOKtI4wucADJJOBjJPcn5n3pWh6HQStKbicMwChYiIkVB2VVQZA/Ekk1LPTgiUtHPeFgDgCYuT+AkypP48UHDxHa4NjJFaxs80+Ilx2UMfiZj90Bc8/hSzrfTEiWUttCRNqFyirJJtwqxAgFRniKILkKBySCcE5rrpPV08d0Vv5WtYANqLcQhWlJ+8ZU+qHP3R3rRISp+JdpDfeGDn25Heg/NnV+hf2DHEkcha7uFbfMBgRp2Kx+oY9i/fHbGahWskVzo9y9wuJLZ4lt3A7ls7kPuW5Zick8ewrUPG3o972SyeP/pRC3yEhGG/AYP612668P1aysbG1XZGLlN7Ac48t90je7fj6kUC/wD+TXdDF7F65jcf94H+lbDKdjlucEqAB6luMkfpz7LWV+G3TUmlamI34W8ilMak5ZRE4I3nGCxU547VrrQAsG7H1+ffGfwyaCFqkrqQV4AHH7zsdqL+AySfypP17VHjRo/OaKLymklnIDbIs7RtB+1LJtcgDOCxJHABcdTyxCjnALEDGT90YJPByc/lSF4l6Kk0UaXE6W9pE5llYEbiANkUaD1YqCfxoKXwlvXuJ5XhVbeyRCkMZG5nbcpaRjkF37bmP7QA9a9qZ4VXrTXkpRDBbJbqttDgZEe/h3zzucgnPrz7UUGuUUUUBRRRQFFFFAUUUUFR1bdPFZXDxHEgjbYfZyMKfyJFJenaNc6lHuvQ0UsMscJIypZYW3SyRkDK+a2BkeiCrbxA1to3t7UQu/0mSP417IBPEDu+RB71f3nUEUVxHBJvRpeI3KHy2b9gP238Hg47UFjBbqihFAVVAAA7ADtXTFe0UBRRRQR7y0SVCkiK6EYKuoYH8QeDWfaFp40u9JniEcc52QyQFhboWPCtGzHZIxwN3Y8AYzWk0jeIDyK6bpCsEgC/EoMQkDcCUgb035AWQH4WWgbr+081QpJBDKwI9CjBh+XGD8jUoivmHOBnGcc47Z+VfdAl9eL5Vzpt12EVx5bc/dnUp/xbabLa43NIv7Dbf1UH+tUniBpzT2E6p/eKokj/AMcZDr/Fa7aDeebLMw7OkEg/zof9hQWF1hXDEFg2FwBwMZbcT374H44rNvE6wjZ/MlxILcGQK+PKBbhXmxywUAKsa8uQ3oa1CdwOScY+I/gP6VnPUEiOv0q5BiiH1kaEAkE8IQh4kuXxwDkRjHrQVXg/LM15duw3Aonxy8SZySMgcLledv3VCDiijwyPmX8rMQh8jiAfEYlMgI81/vSvyzevbPtRQbDRRRQFFFFAUUUUBRRXhNBT9SW5Ci4QfW2+XH7ycGRP8yj9Qp9KLa+gu2lhK7jC6khhx6Mjr7gEEZHYqfauM/VduDhhKYycecIXMPPH94FK49N2cfOqi216E3OIVKeRP9GlBGAwl5V1weR5q7Qfm1A7UUV43agM17msza0uZZCZpZVcybBKsrIkMpH1aQxj4ZVHAdn7kkD5OvSupNc2scjgCTlZAOwkRikgHy3A0FvVB1bdOkaokEdx5pKtE77C42klUO0gtgHg47Vf1U9S2qyW8gzhkHmIfVXT4lYfmP50EXoXU/pNlG4DDG5MOMN9WxQbv3sAZ+eaYK42gXYCoADfFx+9yT+ZOfzqJ1BftBbySonmOo+FPVm7BR7k+g9aCewB4pI8P5AJ7mHOTbxxQn5GNpQM/MrtP51Y2GjSzSC4uJpMZVlh+KMIVGMMqyMrA98HJz6+lVHS92sc+sTgHablVXH3nWNVIHp9s/xoGhow90eOETGR7nP2vTgE4X94k+lK3UXTktyjmK58oR7gPhwzHnIEjZ8tS3d1UsTk5xwGLQpxHDHubc0r4BGDljkk/hgE5PP8q5dQeY6zKokB2qsZhZfM3HOWJYFYwBwGbt8RAzigSfDawSzvp7dVg3+QGkMbSMwbcPhdpPU5zgAUVz8K9P2X9yFkTCxKMxZZCxc7vrXGZ2Uj4nHGWooNdooooCiiigKKKKAqg66uGSylKnBbYmfYSSKjHj2DE1f1A17TFureWBjgSoVyPQnsfyOD+VBXeYzSlEO1YmUbAPu8Dge2OCPY5HphVm6YeK7vJxl1ubi28tRnKssgd2bPAUYJBHoTXbo/qB2mMV0Sl5HhJ49pOccCRSByjDDD2JYdjw/QPnPfgkc/0+VB2oryvaCo6iuYIo1efOEdWQKCSzryoAXkn5Vx6Ms3ith5q7XkeWZk4+AzSNJsOOMruwfmDV4RRmgGbFKHVeim7nMaymCUW7eVIp5G5sOGXs6Y2gg+/oa79dayIYWj8symWOThQWKgLwxQfEyliqnHYsPTOPOntAkiufOd8xLCI4UOSyhiHcMxPIDYA9cD5UFtf36WVtvlPwRqqk9ueFHfsM45PaqA6eb+2dxKrl2DQtFJLGo2nKjeDz7b1UZ9qtup9QQK1sHKzzRsUCxmQgDALFRjIBI9R3pbsLzVAjyJHG8acorjyS3w42BOfKCEZAJJbd9oYoHeaZYIWduFjQk8+ij3Pft3NZt0ncMml24cDzbyRppMZ5E0pIzjPByuT6Luq96/vpP7GlOCJJkSMDt8UrKnoTj7XuaiT6X51xHBA+1YVEUhUcpEi7cZzw7NkL6gAt7UEjoPdO0lySfIQvHbZ+8MjfNjsNxXj5bj96rPUryKISM48zfkYbcE2n0LOPLHtzj0qeJYkC28W0Iq7dqMMqoGNoAYODj2FZT11fxLdmNFicMAAHvpozkj7Lxltoz2ywweM0Fr4cwFtRun8+RsRBfKlUIYwWyoTyyYmj4PKH24oqx8G9ES3hmcRtC7vtaFpRJs2ZwQQOA2c+ueDmig0eiiigKKKKAooooCiiigoOpOmY7orIGaG4jz5c8fDL7g+jqfVW4ql6a1jUS7RSrDcDaTFMh8vcobaGkU5wDhsFc5x2FOtxHuVlzjcCMjvyMcUmdNzCKeO2uzsureMpC+cLcQHABHABcbV3J6HnsaCRL1PcpLtazkki5DS2+X2sPYOF3/AOXOMVC6b6ptYSyz6sJixG1Z1SJ4zzlWG1TnPGCOMGmHV9KmaNI7af6Mg+0QgLbfXazZCt8yDVJ1j0vCNPbYv1lspkiduXyPifcxyTv+IN77qB0RwQCCCDyCPak3xM1GyggzduA5VhCCGbDkcOFX1U87vTnFTdGv4oLaWbKx2sQJVe3lhc5UemOAQPmR7Vmeu9UXE0ttDDEHvLhxc7XQEIhJ8mFgx+FRFlm/xfOgt/C/q20kuZRLdNNeTBQJZF8tWVckRxqeEwSeO7d/lTvc3k1xI0ULmAIZI3YhCS20FXj75x6g7T8Q9qx/rLVnjQSz2OmzxOTH51puUxyDuvmYBVweQcHtTZ4VdSxarGI7lm+lwLtyJGUyxn7xCkbiMAH8j60Fpd6UtpJGbmRriHbvbzYnn2MgG8oxJEStyxLdgDg046RrdvclhDIGKcEYII9jgjOD6HsRyKiW/RtmgXEIbbuCl2ZiobuF3HgH2FeXkMNmTJDHmeb4EQMfrG9M5OAFAyW9FzQV/XsEk5traDYZDMspDcqqR5O9gO43YwOMnira0036LB5cIZnJLM5KhmdiS0jZ4JJzwB8gOK6aNpfkKzu3mTycyyHjOOyrn7KLyAPTk9yTUa/1NScSLImRlRg5z75jZuPyNBS61JC8LiR4VU8MHELKW/eRwjBj27ikjp7SPpkjb9rWEJ5ViXRmB+wglPmwt8gzL+OaYusdMna2Bs5FR2bGxviEwIPwEH4Dux95VOQR8qja/cPZW0dpDaMURQ0v0aRCVkYZbEZ+PGcn070Df0jtLSkBcjaPhTbwM49BkfhxRS/4RazFcfSNkmXBXcjIEkHcfGBwfbOWPHJHaig0iiiigKKKKAooooCiiigKqeo9Bt7yLy7hAyj4lbOGQ/tKw5U/OralrxHmZNNuijbSY9u79kMdrH8gSaBF6f6Ltp5Y3a5u5IZfNaOKS4bDJGxUEbcE54b8DT91HpZ/s6a3txgtGUQZJxu47k9hknv2FYYkcuoa3FbWsjRR2mIonQ48uOEYdh82OefXcO4pgj128vNSuNPN7K9rCspkZEjSR1ReVLKoxlztyMUEfpljqdzdfSZjHYWhWWSJD9W7INuSTzsOwtj5j15qq6k1hrYSyqD/AGhqXK4HxQWrcRovqsjgL8wMVWdGzGC0uZ5V22ZkU7M8zypkxwg+qDO5z7Lj1pj8J9Be+upNWvSDFEzOGbsZF5z8kQflwPagttSuI9DstLt5QCzTedcJgNldpD8HvgsB/lqZf9N2d2n9o6HIsdzB8W2P4VbHJR042kjPtn50g6ys3UOpO8RCxbhFEWzgLhiOO5JCs5x2FRtMF509qMbToVUnDYOUljP2tp7HGc+4NB+h+nupEurOG5QEmVeEHfeOGX5YOefQc1N0/TirmaUhpmGM+iL32J7D3Pdjz7AKXhq4inv7VTmMSi4g9jFONwx8s5/jTbdX/wAQUEgKcuSGAAUZPxbCp9OMjPPNB1uZJA67RuQ8MABkH3yzDj5AHtS1q96UyJYmnkUAhYxkDn74UnuOchKmXF2soD20YmUjP0iIxttbPOU3qzducd666RZMgTaz7SSTyzKQfQrMTJETnhQSBj8qCHod/wDUtdzkRZyFRvhACg4GGyyng8A+/FImr9SyXrSCJrds/YEMwdhxx5kMwUn8YyGz7069UyFh5MEjxsinDrlipPAIUyqZcduzDPHesi6ksZNjSXkMd7Cpw11bjyp4T6iWPA5HtIv50Dl4KXEhuL2O5QCeMRjcUKuVO7hi3xNjA+1z8zRUrwUuZiZ1aYXEASMwTEYfBLZRj3BXH2WJxng4NeUGq0UUUBRRRQFFFFAUUVyup1jRndgqqCWJ7ADkk0EfUdTjgXdI2PZRyzH2VRyzfIUnapbanqSvHiOxtXUqd4Eszqw5yo+GMY9Mk1X6jd3CslxLp8s0bu5BhwZipI8lXU8xx7c5UHk4z3INlBrGr3K5gs4LRMcNdMxbH+BO35mgy++f/wDTF+30bF1vhUOZFI2MTnGV4ycZx3wa69InS447i7vLtZJZwzNbpvAG4k7CvBkOfQ8fzq4abUIb24t7uzGoW87eZP5Ue4AlQA0ZzlcAAbW54OPeq/QdX6djEjNZTCXBUwyI0pHOPhySFP6EdqCmlY67eWtnZxtBaQIAF4+Af+skbHG49hTh1xqAl8nQdL+STMvIRB3DEfqx/LuarbfqaeVHg0TSzaCX7c5XGF7Z3Y2rjPucegqFdX0ejWk0Vk4ub6Qf+dXSfEsIY42q4+8T2z68n2oC/wBOAdrTSpiJdNXzBtxvuJWyJ3B9SgwAvPBIpi6W1AdR6dPa3e0XUOCsgGDz9l8ehyCrAf1qj6seLTbzRrqBdsPlKSw7sCfjLH7xIckmuXUdxJoOtfSI1zbTZcAdmjcgyL8yrcj8R70Enwo1aSG48qZsPGGtGB4K8loSTjsHDoOD9pa0PTb0NKy71U53SHLbyPbcUT4T7FTk1nvUWmb9YVrVEuIdUiBxnIXld0hx22FQ/PrkU8dV6BBZxPLF9KjDFci1VNqlBhS67CdnJJ7+uaBugdcP9GjVW9dyFBn0BwMnjPIziqHUeoiiNDJHIkoBZgHyxA53Rsoy4HHpkcblwc1aWkoFjGyyRtlVPmwgKjEnJZRyoBPvxyckVnfXE9wqB0iV2jO5hllk2r3eEg7gUzkg5ZP3kNBQdaaoZ7dbi323VuCPNGPijPvIoO+Jx23AkeoI7VW3Os3UUcdzCwkAAxN9pvKzzFPx9eg7HIDL6+58EpuMXVowS5IwSAFjuARlopk+yJz6j7Mncc1V6XqnlE3FupWMEG6tR9w9jJFuzhfTnO3O05U0Gr+CawsbuW3xGrmPfADkRyANkofWNgQR6jBHpRUrwg0tIjdTw7fIuPLZAvYHDZAX7o57enI9K8oNKooooCiiigKKKKApY8SZtmnyueVVoi//AFYlTf8AiNueKZ6jalZJPE8UgykilWHyIwaDtG4IBHIPIPyNU/V2qNa20s6ru8tGYg9sAE8//g0pdM9RPprJp+ogqqnZbXR5SRM/Art9xwMDmnPXbI3EDouD5iMvuCrqQfvAe3PNB701bCO2iHcsodm/aZhlmP4k1SdU+HVlfOZHQxzf9LEdrH/Fjhvzqs8KOpTJE1hcfBd2f1bKeN6LwrjPfgDP5Hsa0HNBmK+DkZXY9/eunopk4H5dqqrvoW1VX01W+IYkR4gRMcn4RODiN19m3DGOwPNatNqkaSCNyULfZLDCsfYN23fLvVP1TEkjqJLUTIiGQuwUKpU8Au3K+p4BzigzzW/DXU5rOK0ae1ljhwYyVZXX3GRnjH8hU268P9TvbWG1vZrVY4SNrqjPJgccMcAccH3rVNPYNEjKu0FVIX2BAOPy7VIoFno3oi101MQrmQjDStyzfL91c+g4qV1RFO0R+jTeXKnx7cKfMUd0+IHGewb0OKuJ5lRSzMFUDJJOAB8ye1ZH1yDNqSuJJIZUAis5Qw8tpVHmNFJ6jfuABzjigkdR3UKxFI0XyJ0Ryd7Rk7sh5FKHYvLbXwoIOCwKnIW7PUZrfZazuzZY/RLhzglk48iXPKSAnaGPHIHKGoM9xDcK6OhgjnLLIhPMFwGxuAA+zuZVJ+8snP2K46XY3V4VtZInmSSPbNInOx4/hjlJzxKhGxh3ZV9c0EDUAYnluoY/qz8F5bYI4z8TgD7OGx25RsHsRVHfb7W5S4ibzY5BvjYj+8j7Okn7w5Vwfx9c03yWNzFGZriMpNA2yYt9maI/CsvszKPhZe7IQe4qstNLbz/IgG5ZGaW2VuyzIPrIDnuGXK5+8Nh9aDXvBy0EdrIY3LW0jiS3B7orD40J91fcv5Z9aK6+EFsqWb+UW8lpWaIN90EDcn4q+5T8waKB8ooooCiiigKKKKDjdylELKhcgfZBAJ+QzxmlmTWtRYny9OAH3TLcKpP4hA2P1prNKlxcyl3ieTDAgEqSNuf7t+OdrA7GHcMMjvQQ75tWmXa1tpyK2QRLI8mffjYAePSl6XR7+KMQHUILaIHPl2sTllDdgpYkqCeB2HoOcCrZrgujlhh1ccSDcrjcFLYB+BxuB8xMZHPvXCe/TzY7JG2KY3mMpOZUhyAY4z6OWbZx22E98UCN1kN0im0kuLi/gI2zK26ZgSch0jj4A7AEgj1zzjSuj+oNQCRpqNnIrMOJowGHPbzUU5jPzxj8KYNDt4LdVhjjSFmBbyxgt/icjux9SSefU1cYoI99ZJOhjkUMjdwf/vg/MUv6n03OyLHHdZiVg3lzpvDAdkdlKsyZweck45J7U0VWa/rsNnH5k77R2Ve7O3oqL3Zj7UCvaeISW8k0GqGO2mhwQVLFJUbsyZGfxFL9943QbpfJhkkVVCxErjzJD3z6qoHPuaR+oHXVLma9uVcIgKCGLG+NUyR5g9T9rOPskrnjJqbZaXa2sadikoH16qCy5+/k9tpZW47q0isDsoJWq9btq9rBaS74JJS6OwBWNpxjyUJOfhY91zkHHpVQqSPaJE0jyRz7l+sIL29/CvA3D4gGVdo+RNfdxZs58osN825OOPLv7fJRl5481cc4+Lfmo1pfeaLzAG54kvlX0WeFvrh8iQZKBv0jpmTUlmuInhEdwqb1fcCHMG2RuF7liDwRzHUm7We1tBAyAh5hL58Ku8NyG5KyGLMqZPqMg49jip3htO9umoQtDJMsM6hI41UnbJl8AMQMDd6ntXX6PdCF3ZBD9WqLDcxLIS4z5f0dopeDnHHcEA+lBZ9OwI0M0aWcK+euGWOCRIzwQTI0iqG79lGf6UOmeHV1bDe1xAyxFZFIR9waNdu4En7RUAH8KZZ9BV7iPcJAyKktzMJJAGK4xGoDYJYrluPsjH3qkaXMrR6htMjAszAyK4yDCoyN4GVyGGBxxQVngveyT2DTSBQJJ5GUL6ZPxcemW3H86Km+E8YGmwspUrJmQYGMFuXBAGAQ+4fpRQOdFFFAUUUUBRRRQFVt7pgdiwJUkckfhgHHy/oParKvDQZ7d3OyeCCRSJJo5Ci9g2zkx/IlJJFH+FTSDfQ75mmRsyW8wCMTgM5USW8rD0EpDxso+8QeK0HxIhKlbhWTfEuY9y5KyqwKtnPAIyGHqpas6vCsbXMsXBkaJz6qEuEEsJx67LhCPwfFA8dPeIkMccQu1MDuzCWZgSjPtDKQ4HZlIIB7Dime66/02NdzXsGP3X3H9FyaxbqcGQwskayDKt5Tcq0cyF4fwILyRA9/hX2pf1bpOK3Mchd2ikPGAMncqvGufTchcA/tIaDVtW8Y1kJi023ad8f3knwIO+ODySTwAduScUkX1rd3UaajNumkB3bZMBCn3o0HZQVPHrkMO4BNTo13HAZUfC5ONy4GYzgEgAeoG7A7PGvvXTXdfUwxSwuBJGwUjlSwPxMUYYYqJQxyDwJMelB9amXiufpUZA8sbzvcDey4wGH3nZNykepRq+dTvY4I54FcbIpFaJf2oJxuZQf3C3/fauvRvUH0qVop8rK44nig3lsA4WeNFO8HJXeAGGeTgmmvpbpWRVhil015Yxv3uQI3Rgco8TOyuAckFW/ZBwM0CNo1w9xJCockkoQSMBriHIhwzerqoXPvjNTLW0MeoI3Ply3NxAPYrIMAD8PMOR6FflTledOJCHt2WSHcC9vJIqF432lSSVJSRCuA2PiXAYjjcIum28upJDHc+XDc207De2AJ5kCnJxjLFdnxDOeTg0Df0vA5XUvK3+dmBgGBQ+YkKfAc+hZcZ7EGpUcl2v0hWjmLzFJMrg+X5iKhSMngFMMc/me9Vug61LdzavHCQJY/JVXHILrvXsO4G0A474NSL64voZI4Z5Y1Mm5nuFlceYFwAioIz5fLdkOeO/JoLeLVpXBidLqKQqjZSPIUBBuBdgUHxBgcZPtVnPGIbGVizk+SzMZGLHOznuePwGBVPedUxxFo8z/C8OCIpW2oduSzFc8ncMHk+1VOuiV7DUJ5JZJcW8qLuTywoZcbfL/aA5ZiO7Y4wQAs/BmzeLSYFc5zudf8LncMe45ort4PKRo9pnJ+Fu5/fbH5UUDnRRRQFFFFAUUUUBXhoooM08VpAgiQjdl4zknBx5u3acdxhiKTLsgySJgbTpqtj96C5wh/HAxRRQR7qYpaB1xlbeUc+1te/VY9iMkZqj8QrkxSw7eyvKAp7YSRmjBHb4BIVHyoooJ+v6fFJDdEou6PzirAAHOIJvQe8jrj2b5VSdO3KRWitLEs6PN5TIxI+CRcnaw5VgyAhh7mvaKDQb/waiwJobuaMuN2CAxGecblK5qp8k3OjTTb2insmx5kbMvmr7ON3f55/rRRQM/htqb39tDb3ZMwkSRldj9ZG0ThQQ3cnnIPcHPJB44QdPoxijmYyi1v3X4gB5gbylUED7O0MMY/Z9PTyigh+HFjINRvxbztBGZyjKEV2ON5U73Bxgk+h706aV9KdZd95KWWcIpVI1GwuBjG0/Fj738KKKBcudevUn1CIXbH6MjPGxjj52rnDjZ8X4giqZuo7290m8eWdQqQ52xxBd27bkMSTx8XoBXtFBqPhogGlWWP+gQ/qMn+NFFFB//Z"/>
          <p:cNvSpPr>
            <a:spLocks noChangeAspect="1" noChangeArrowheads="1"/>
          </p:cNvSpPr>
          <p:nvPr/>
        </p:nvSpPr>
        <p:spPr bwMode="auto">
          <a:xfrm>
            <a:off x="-684014" y="1504657"/>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dirty="0"/>
          </a:p>
        </p:txBody>
      </p:sp>
      <p:sp>
        <p:nvSpPr>
          <p:cNvPr id="4" name="AutoShape 6" descr="data:image/jpeg;base64,/9j/4AAQSkZJRgABAQAAAQABAAD/2wCEAAkGBxQSEhUUExQWFhUWGR0bGBgYGB4dHxwcHB0gIBwcHB4bHikgGh0lIB8cIjEhJSkrLi4uHB8zODMsNygtLisBCgoKBQUFDgUFDisZExkrKysrKysrKysrKysrKysrKysrKysrKysrKysrKysrKysrKysrKysrKysrKysrKysrK//AABEIARUAtgMBIgACEQEDEQH/xAAcAAACAwEBAQEAAAAAAAAAAAAABgQFBwMBAgj/xABOEAACAQMDAgQCBwUGAQcLBQABAgMABBEFEiEGMQcTQVEiYRQjMkJxgZFSYqGxwRUzcoKS0bIlRFNzg6LSCCQ0Q1Sjs8LD8PEWFzVFk//EABQBAQAAAAAAAAAAAAAAAAAAAAD/xAAUEQEAAAAAAAAAAAAAAAAAAAAA/9oADAMBAAIRAxEAPwDcTVZqWv28B2ySfF32KC7f6UBb+FHUeoeRAWH22ZI0/wAcjBF/IFgT8gakabp8cC7UGCeWb7zH1Zj3JPzoKF+uoB2gvmHuLKfH8UBoHiBZ5wxuE/x2s6j8yY8D86aaKChi60sGOBdwg/vOF/4sVZW+qwOMpNGw/ddT/I12ktI2+0in8VBquu+lrKX+8tIG/GJf9qCx+lx/tr/qH+9eLeRngOn+of70vv4e6Yf+YwfkgH8q4jw10sHIs4wfln/egaDcJ+0v6ivoSg9iP1paHh5puc/RIz+OT/M19v0HYHgWyqP3Cy/wUigYjMo7sP1FcJdShX7UsY/F1H9aW5fDXTm7wH//AFk/8VR//wBqNK/9lH+t/wDegvZuq7JOGu7cH/rU/wB6jy9c6cve9tx/2i/71Ai8MdLUY+hxn8Sx/makL4d6YP8AmMH5rn+dB8T+JOloMm9iP+Elv+EGo7+Kekj/AJ4n5I5/ktWcXRGnLytlbj/sl/2qfHoNqowtvCAPaNf9qBVfxd0vsszuf3IZD/NRXCTxWhz9XZ30g91tz/WnuKyjX7MaL+CgfyFd6DM28WSfsaVqDH0HlY/kDVdeeLd4n/8ATXCj03+YP/pVrtFBjtl47xbttzZyxH12sGx+TBTWkdM9UWt/H5ltKHA4ZezKfZlPIrvrHT9tdLtngjkH7ygn8j3FZL1X4ZzadJ9P0h3Bj+JoSSTgd9v7a+6Hn2NBtoopZ6B6uj1O1WZPhdfhlj/Yb/Y9xRQUvjBqTW0VnKBuRLyNnGcZADY/jT8jZAPvST40ae02k3G0ZaPZIP8AIw3H8l3Uy9M3fnWlvIOd8SN+qigs6Kruob5re2mmRDI0cbMEH3iBnFKmh+IKS6O2oPtDxIRIo7eaOAB8mJXH+KgfKKzXqXxE2aJHeRECe4VVjA5xIeHwP3cN/Cqy88Q9TadLG2s42uxCjyFn4BZVLHBwAAWHc0GuZr2kXoV9QE0n9pXUDu6Dy4IiuVwfiYgAH2Hc96tfEHqj+zbNrgR+YQQqrnAy3Yk+1Ay15mlXVOp2i0n6b8Al+jrIFPALMoOAM5PJ7VXeH3Vry6T9OvZB8JkLtgD4VY4AA/QUD3mvc1jnh34oSXN/LBcgqs53WwIxt44Tt2ZRnPvn3q78LOu5L6S7hul8uaJyyp+ymcFO3JQjBPrmg0fNe1jg8Rbl7y/uYV8ywtISu0nAZwfhYHGck5/yj8Kq5ev9cvE8y3hit4W7SMUXA990zAEfgKDd6Kqeli5tLcySCVzEpaRTkO2OWB9QTSN4reI39nzW8MJy+9ZJwPSL9jn1bk/l86DTs17Wadd+JkdpJYrEwZZmSSU+0Df1Oc/5a+PFTra6tJLWCyEZa5BKu2PcAY3EKO+cmg03Ne1iegzXS3tu2o6xE7Bxi1iYuWLAgAiIBRyfXI4qHrHjjdFS1vZiNMlRJIWcZ/0qM/Kg3fNBpF8NE1VjLNqbDEgTyowU+HuScJwMgj1Jp7oM36J01LfW9UjiG1GSF9o7BmyTj8yf1oqf04udc1M+0VsP1Vj/AEooG/VLcSQyRt2dGU/gQRS/4Xy7tLtB+zHs/wBBK/0polGQR7ikvwgb/k8LnOyaZB+AkbFA6sM96/NOtdJTx6q+lQsy293IkmB22DLZ7fc+L9Bmv0vUKTTIjOtwUHmqhQN7KxBI/UCgwToTouVtXNpcEtBp7tIFPYliCh/zYVj/AITXz4g2UT69Os139EQxKxkAJP2V+DAI5Pf8q32O1iieSXCq8u3exOM7RhRz7D+ZpD13StDutQVp5I5rmQrGI1l3DI7ZVO3z3UFB4QRaWl862ktxPcGJiZJFCpt3LkAd8k45Oav/AB9b/klvnLH/ADpz0TSLODcLWGCMr8L+Uqgg98MV5z270avFZ3DLbXHkyMTvWFypJ2852E5IH4YoMNvPDJhpTX1zdyOy24kjj9FyBtUlieADjAxVHe6vM9hYadBC8gx58iKrHzMyNtXC87RjJPuR7V+g+pNQ09YWhu5rdYiBmN3UZC4IAXOT27Cvelmsp1F1Zqu0p5KsqbRsjZsKBgYAJNBgHWGm6tJjUbi2FuIAiqUAXaFPwHbkngkcn5VaeI+nXOLTVIVeGS8jCTqmQRIygfo4/kK3vWpbcROLpoliYFX81lCkHgg7iBilk9b6Zczw2SOs7O4KBFyimP41JbgDG3jGaBe1vpsad01NBj49gaUj1dmGfyHb8qyPTW0hIY2uPpk0+PjjQqka8nABI3Y/A+tfpnULW31K0eMvvhlBUsjex5wfQgiqXRejtHgYpFDbNLEAW3lZHUHsWDElfx4oLm2mS209XjjISKAMsfc4CZC59T6ZrIukOgm1W1u7+8ybi6DeRnI2kdn/AAJAUfuj51p+t9cabbhkmuoe21kRtxxjsQmccVbaBcwvawyQDbAYwYwRtwmOOPTig/PnTPhy9zpd3dSBvOQEQKSc/VcuMfPlQPcVC6tuGlsdGN3uC7JVJXlvKV0AIzxnb7+1fpHS7+CS3EsLJ5BDMGXAXAJ3H9ck0ua5ZaTNBa3NwsTW6kLATwn1hAAx2I4zzwMZoMq6Lu9LF9brZWNxK/mKPOmc/Bzy+xOMj506f+UHGF02MKAB564AGPut7VpdjYQwqFhjjjX0CKFH/dFVVjeWOpqSvl3At5T9oA7ZFyAwB/PB9aC00c/UQ8Y+rT/hFTDXgFe0CH0ec61rHy+jD8vLJ/rXlfPRmf7a1n2zbf8AwzRQPr9qRPBon6FKD3F1OP8Avc0+GkvwttykV4D/AO3XGP8AUKB1ooooMf668NJrma8u5rxhAFZ44l3Njanbk7VGR6A1W+DHS9s9hJfMhNwjShH3HC7UGCAOM8nmtg6jhZ7W4RBlmidVA9SVIA5pO8POmLiz0eW3lUCZxKwUEHG9MKCRxnNAgeFfiNZ6bYyLOZHmeZn2quSQQozuJA9D3NedB6ul/r9zdqjKjQyNtJGQAip3H508eEvQMdtaK93aoLosxJcBiFz8I9QvHtXz070bcJquoXjqqRyq8cK5GWyAAcDgDj196DD+lzAwO+xmvZi3AWRlUDHqEUsTn51+i/CvzvoRE1qtoBIwihUEYTCnJ3EkksW5rHej+ntfSJobVXt4nbcxbYmT2+0Rv9PSto8N+nrixtmS6m86aSQyM24tjKqNoLcntn86DJfHRkGsQearyReShaNWIJ+NxhTzgnA9KsugjM13AbTSFtYN31k7qXfZznDvjGRwcD1qR4rdOajPq8M9jExMcKbZBtwrB377+MjNXXRXSGrLdx3WoXm8IHxEHLcspX0AUYyD60CH4e9eHTrqeGbd9EkmcZwSInJOCPkQOR8s1X9KuBp2tS5zuCKD6ndIf51qPR/hnstbyC+2OLqTeAhJ2YztYHA+LJzS9F4eXVrpep2wXzXkkQxFe7opGDj0PfI/Ggz7pOVDEEj0o3lwScyMXK9+BsUY4+ZrQup+pryLS4LF4xHf3ZKLDGAvlxbtoAAJA3Dgc+p9qq9B6H6g8kW4m+iwrnCmQDv3/uwWP5mtA0Todk1QXczeYIrWKONjz9YFKuRnngDP+c0GN6b1PdRWMujJG/nSTmMD1Ctw8Y+Zb17YJq56H0/+1LKbSZnMc9q5lgz2yMq6MPUBj+W75Vrlh0LFHqs2o8EyKAq4+y+MO35gD9W96+NN6JSHVrjUBjEsYCjJ4kY/WEj2wF/U0GQSdc6nawPpEiN9J3CNJM5cK33R+1kYw3sa2Lwx6OXTLQRnBmf4pmHv6KPko4/U+tUXRXQk66jc6hqBWSXeRBjkBcY3j2wuFA9MGtMFB7RRRQZ/0O+dY1k+u+AfpGRRXvQv/wDLayPXzITn/szRQPxql6UTEcp/buJm/wDeEf0q6Y8VB0OHbBGPUjcfxY7j/E0EfqvXUsbWW4kPEa5A/aY8Ko+ZOKWfCPrU6lakSsPpMRxIBxkHO1wPb0/EUi+LfW8Z1GC2ZWkt7Vw8yKf7yQcheeCBwD+JpR03qaWx1MagttJb287nMRBCshxvC5ABwTuGOxxQbNo3iAp1W50642qVf6h+wYbQdh/e5OPft+M1+td2rDTo4/sIXmdvYLkBAPXJHJrH9S6cfVdY1A20m14wJoj23EbMDPdSfQ+9TfCzUZ7jWLmW6/v1tJA2Rg5TYvI/awOaC5uvFjULqV49NsSwQkbirSHg9224Vc/M07eFvWL6lbyGZAk8L7JQBgc9iATx2II9xWD9I9fXFjbzwW0YMtw+RIckrxjCqO7fP+Fbh4O9KSWFozT8T3D+Y4zkgY+EH58kn5mg7ah1lINah05I1CMm93PJI2sQFHpyO9V3i91lNYi3itXRZJ3wzYDMqjHYHgEk9yKS/EPTJrvqNYLeYwyNEg8wEgqApJ+zz24xVT1j0INOvNOU3DzvcSjezDH2XQcck/e9TQP3VXibcwXb2NpZNPMgXLctnKg7giDOOfUirPoLV9SluW/tIwwhkPlW6sgckHJO3cW4H86y/rRlOu3m+9ayVQoMibyzAInwAIQTn5nHFMfg5Dp7ag7Wxu5pUjY+dPtC4JA4UZbJz3J96DTevOpP7Os5LkR+YUKgLnHLHAyfaqS88QlttKt72dQ006ApEnG52GcDOSFHqea4+PDY0iX5yR/8YrOupra0ktdKS5vXtmSzRwoiZwQ3IYFT8LHH8KC7j6j6ll+ujtUSNuVRlQcHtwzByfxxWz2xbYpfG7aN2O2cc4/OvyrrhhkeOOxu727ndsZcFQf8IJ3E/jwBX6g0CzaG2hidizpGqsxOSSBzye9AsaV1u0+sT6eIgqQIxZycszAp2HYD4vnUbxB66ksbu0tYY0ZrhhuZ8/CC4XgDue/6CkR+rLfTeodRnnDlSuxQgBJbEZI5IA7H1qs1brGPV9Z0944njWN0QBiCT8ec8cD+NA59XeJ9wbprLSoPPlQ7XfaWAYdwoHGB2LEgV36T1DXmvYkvFiFucmQjy+AFOANrZBJx6VmtzZaZDcXJk1K6DeZICsMLKftH4SxbDc+vajw+0n6Vq0clo1yLaF1keWVhuCoMkOV+H4iMY9jQfp0V6apOmuq7W/8AM+jSeZ5TbWOCOT2Iz3B96uzQIvRY/wCVtYPr5kA/SKivvpLA1bVx7tbn/wB1j+lFAz9QXwgt5ZD91ePmTwo/MkCplvHtRV9gB+gpL8WL0RW9rv4iN7b+afQIrhjn5cU7I4IBByD2I9aCksekraK4nuRGrSzsGLMoO3AAwuRwDjP4k199TdM29/Gkdwm5UdXX8VPb8CMgj2NXVFBT6T0zbW0008UeJZzmRsk59gM8KPkK+R0vbC6kuwmJpIjE5B4Kkg5x+1wBn5VdUUC/oXRdjZ4NvbRowGN+Nzf6myf40wUUUFRH01bLdteeX/5wwCmQknAAxhQThePYV5q/TNtdTQTTR75LckxHcwCkkHOAcNyo75q4ooE268M7Ca7ku5ojLJIwYh2OwEKB9kYB7Z5zTNp2lQ242wxRxj2RQv8AIc1MooK7XdEhvIvJuE3x7lbaSRkqcjOCOPlVTrvQGn3nlme3VjGgRNrMmEXsvwEcDJ4pnooKPQOkbOy/9Gt0jP7WMt/qbLfxq7xXtFAr3Ph9p8txJcy26ySyEFi5JGQAOFJ2jt7VNi6SsllSZbaJZIxhGCAbfXIA4z8+9XdFAm3XhdpckrTPaguzbm+skALHknaG28n0xTLp+kwwR+VDEkcf7KqAOfcetTaKCs0Pp+2s1ZbaFIlc7mCjuasjXtFAl9PDbrWpA/fitnH4Ydf6V5XfT4D/AG1dv6fRYB+e+T/avaC26q0GO+tZLaX7Mg7jurDlWHzB5rJNP1vVenz5N3C11ZLwsiZO1fTDenH3X/I1uVfLoCMEAg+hoELSvGDTJgMzNEfUSoRj8xlf0NM1r1XZSDKXduw/61P965ah0ZYTnMtnAx9/LAP6gA0u33g3pUhJELxk/wDRyMB+jZAoG7+37XGfpMGPfzUx/Ootz1hYR/bvLYf9sn9DSWPAvTv27j/Wv/gqbB4MaUveKR/8Urf/ACkUFtL4laWve8iP4En+Qqqn8Y9OGRGZ52H3YoiSfw3YH8auLfw60xAALKE4/aXcf1bNMFtp8UYxHFGg/dQD+QoEu28TfMI8vTNTbPY+QAP134/jVnd9beV5ReyvFWVlTcyRrtZzgBsy57+2aa6rOodChvYTBOu5CQeCQQR2ZSOxFBZA17Wcjw+vYP8A0PV7hFHZJlEo/Dk9vyrrHpGvA4OoWpHuYO/48UGg0VnT9P67IMPqcMfP/q4BnH5gVmHiGl9HP5EV/eXrIPrtgcKjH7mEJGcdx6ZoP0iZR7jP4191+TdB6P1O7kACToB9qWXeioPUktyfwFbXoHVCWGlxPM8k7v5rwpuLyPErHa2T2ULg5PABAoNBurlIkZ5GVEUZZmOAAPUk18214kgBR1YEAjBHY9q/K3VnW97q0oRiQjMBHbxk4yTgA+rtz3P8K+NV0uSytR5gKXQunRsOchEjQ7cqcYJbP6UH60orD+gdOl1FLiSy1G9tkjkVVSR/NHKAkkEj72fyq9l6W14syrq6lRjkxAH+Cn+dBqdL/VPWNpp8bPPKu4DiNSC7H2C5/icCs41PoDWGUmbV32+ymTkngAKCASTxXXQPCtIH86TfczxncDLwm9B7H7Q3kfaPZCfUUFh4W6zPdX97NOu3zooXSMHPlxguqqw9GPf8/nRXDwklH029GQeA21G34JY7i7dmdie/YYwvFFBrNFFFAUUUUBRRRQFFFFAUV5mqnXOoYbVoEkJ3XEoijAGTk+p9lHqfnQW9fLOAMk4A9TSd1JqcssUzQl1giBG6L+8nkzt8uI/dXdhS45JyBjGaidKdDOLWKPUJDNtBPkbiYwWJJL5OZm5+98IxwKBmtOp7SWbyI7iN5cE7FbJ479uOKtI4wucADJJOBjJPcn5n3pWh6HQStKbicMwChYiIkVB2VVQZA/Ekk1LPTgiUtHPeFgDgCYuT+AkypP48UHDxHa4NjJFaxs80+Ilx2UMfiZj90Bc8/hSzrfTEiWUttCRNqFyirJJtwqxAgFRniKILkKBySCcE5rrpPV08d0Vv5WtYANqLcQhWlJ+8ZU+qHP3R3rRISp+JdpDfeGDn25Heg/NnV+hf2DHEkcha7uFbfMBgRp2Kx+oY9i/fHbGahWskVzo9y9wuJLZ4lt3A7ls7kPuW5Zick8ewrUPG3o972SyeP/pRC3yEhGG/AYP612668P1aysbG1XZGLlN7Ac48t90je7fj6kUC/wD+TXdDF7F65jcf94H+lbDKdjlucEqAB6luMkfpz7LWV+G3TUmlamI34W8ilMak5ZRE4I3nGCxU547VrrQAsG7H1+ffGfwyaCFqkrqQV4AHH7zsdqL+AySfypP17VHjRo/OaKLymklnIDbIs7RtB+1LJtcgDOCxJHABcdTyxCjnALEDGT90YJPByc/lSF4l6Kk0UaXE6W9pE5llYEbiANkUaD1YqCfxoKXwlvXuJ5XhVbeyRCkMZG5nbcpaRjkF37bmP7QA9a9qZ4VXrTXkpRDBbJbqttDgZEe/h3zzucgnPrz7UUGuUUUUBRRRQFFFFAUUUUFR1bdPFZXDxHEgjbYfZyMKfyJFJenaNc6lHuvQ0UsMscJIypZYW3SyRkDK+a2BkeiCrbxA1to3t7UQu/0mSP417IBPEDu+RB71f3nUEUVxHBJvRpeI3KHy2b9gP238Hg47UFjBbqihFAVVAAA7ADtXTFe0UBRRRQR7y0SVCkiK6EYKuoYH8QeDWfaFp40u9JniEcc52QyQFhboWPCtGzHZIxwN3Y8AYzWk0jeIDyK6bpCsEgC/EoMQkDcCUgb035AWQH4WWgbr+081QpJBDKwI9CjBh+XGD8jUoivmHOBnGcc47Z+VfdAl9eL5Vzpt12EVx5bc/dnUp/xbabLa43NIv7Dbf1UH+tUniBpzT2E6p/eKokj/AMcZDr/Fa7aDeebLMw7OkEg/zof9hQWF1hXDEFg2FwBwMZbcT374H44rNvE6wjZ/MlxILcGQK+PKBbhXmxywUAKsa8uQ3oa1CdwOScY+I/gP6VnPUEiOv0q5BiiH1kaEAkE8IQh4kuXxwDkRjHrQVXg/LM15duw3Aonxy8SZySMgcLledv3VCDiijwyPmX8rMQh8jiAfEYlMgI81/vSvyzevbPtRQbDRRRQFFFFAUUUUBRRXhNBT9SW5Ci4QfW2+XH7ycGRP8yj9Qp9KLa+gu2lhK7jC6khhx6Mjr7gEEZHYqfauM/VduDhhKYycecIXMPPH94FK49N2cfOqi216E3OIVKeRP9GlBGAwl5V1weR5q7Qfm1A7UUV43agM17msza0uZZCZpZVcybBKsrIkMpH1aQxj4ZVHAdn7kkD5OvSupNc2scjgCTlZAOwkRikgHy3A0FvVB1bdOkaokEdx5pKtE77C42klUO0gtgHg47Vf1U9S2qyW8gzhkHmIfVXT4lYfmP50EXoXU/pNlG4DDG5MOMN9WxQbv3sAZ+eaYK42gXYCoADfFx+9yT+ZOfzqJ1BftBbySonmOo+FPVm7BR7k+g9aCewB4pI8P5AJ7mHOTbxxQn5GNpQM/MrtP51Y2GjSzSC4uJpMZVlh+KMIVGMMqyMrA98HJz6+lVHS92sc+sTgHablVXH3nWNVIHp9s/xoGhow90eOETGR7nP2vTgE4X94k+lK3UXTktyjmK58oR7gPhwzHnIEjZ8tS3d1UsTk5xwGLQpxHDHubc0r4BGDljkk/hgE5PP8q5dQeY6zKokB2qsZhZfM3HOWJYFYwBwGbt8RAzigSfDawSzvp7dVg3+QGkMbSMwbcPhdpPU5zgAUVz8K9P2X9yFkTCxKMxZZCxc7vrXGZ2Uj4nHGWooNdooooCiiigKKKKAqg66uGSylKnBbYmfYSSKjHj2DE1f1A17TFureWBjgSoVyPQnsfyOD+VBXeYzSlEO1YmUbAPu8Dge2OCPY5HphVm6YeK7vJxl1ubi28tRnKssgd2bPAUYJBHoTXbo/qB2mMV0Sl5HhJ49pOccCRSByjDDD2JYdjw/QPnPfgkc/0+VB2oryvaCo6iuYIo1efOEdWQKCSzryoAXkn5Vx6Ms3ith5q7XkeWZk4+AzSNJsOOMruwfmDV4RRmgGbFKHVeim7nMaymCUW7eVIp5G5sOGXs6Y2gg+/oa79dayIYWj8symWOThQWKgLwxQfEyliqnHYsPTOPOntAkiufOd8xLCI4UOSyhiHcMxPIDYA9cD5UFtf36WVtvlPwRqqk9ueFHfsM45PaqA6eb+2dxKrl2DQtFJLGo2nKjeDz7b1UZ9qtup9QQK1sHKzzRsUCxmQgDALFRjIBI9R3pbsLzVAjyJHG8acorjyS3w42BOfKCEZAJJbd9oYoHeaZYIWduFjQk8+ij3Pft3NZt0ncMml24cDzbyRppMZ5E0pIzjPByuT6Luq96/vpP7GlOCJJkSMDt8UrKnoTj7XuaiT6X51xHBA+1YVEUhUcpEi7cZzw7NkL6gAt7UEjoPdO0lySfIQvHbZ+8MjfNjsNxXj5bj96rPUryKISM48zfkYbcE2n0LOPLHtzj0qeJYkC28W0Iq7dqMMqoGNoAYODj2FZT11fxLdmNFicMAAHvpozkj7Lxltoz2ywweM0Fr4cwFtRun8+RsRBfKlUIYwWyoTyyYmj4PKH24oqx8G9ES3hmcRtC7vtaFpRJs2ZwQQOA2c+ueDmig0eiiigKKKKAooooCiiigoOpOmY7orIGaG4jz5c8fDL7g+jqfVW4ql6a1jUS7RSrDcDaTFMh8vcobaGkU5wDhsFc5x2FOtxHuVlzjcCMjvyMcUmdNzCKeO2uzsureMpC+cLcQHABHABcbV3J6HnsaCRL1PcpLtazkki5DS2+X2sPYOF3/AOXOMVC6b6ptYSyz6sJixG1Z1SJ4zzlWG1TnPGCOMGmHV9KmaNI7af6Mg+0QgLbfXazZCt8yDVJ1j0vCNPbYv1lspkiduXyPifcxyTv+IN77qB0RwQCCCDyCPak3xM1GyggzduA5VhCCGbDkcOFX1U87vTnFTdGv4oLaWbKx2sQJVe3lhc5UemOAQPmR7Vmeu9UXE0ttDDEHvLhxc7XQEIhJ8mFgx+FRFlm/xfOgt/C/q20kuZRLdNNeTBQJZF8tWVckRxqeEwSeO7d/lTvc3k1xI0ULmAIZI3YhCS20FXj75x6g7T8Q9qx/rLVnjQSz2OmzxOTH51puUxyDuvmYBVweQcHtTZ4VdSxarGI7lm+lwLtyJGUyxn7xCkbiMAH8j60Fpd6UtpJGbmRriHbvbzYnn2MgG8oxJEStyxLdgDg046RrdvclhDIGKcEYII9jgjOD6HsRyKiW/RtmgXEIbbuCl2ZiobuF3HgH2FeXkMNmTJDHmeb4EQMfrG9M5OAFAyW9FzQV/XsEk5traDYZDMspDcqqR5O9gO43YwOMnira0036LB5cIZnJLM5KhmdiS0jZ4JJzwB8gOK6aNpfkKzu3mTycyyHjOOyrn7KLyAPTk9yTUa/1NScSLImRlRg5z75jZuPyNBS61JC8LiR4VU8MHELKW/eRwjBj27ikjp7SPpkjb9rWEJ5ViXRmB+wglPmwt8gzL+OaYusdMna2Bs5FR2bGxviEwIPwEH4Dux95VOQR8qja/cPZW0dpDaMURQ0v0aRCVkYZbEZ+PGcn070Df0jtLSkBcjaPhTbwM49BkfhxRS/4RazFcfSNkmXBXcjIEkHcfGBwfbOWPHJHaig0iiiigKKKKAooooCiiigKqeo9Bt7yLy7hAyj4lbOGQ/tKw5U/OralrxHmZNNuijbSY9u79kMdrH8gSaBF6f6Ltp5Y3a5u5IZfNaOKS4bDJGxUEbcE54b8DT91HpZ/s6a3txgtGUQZJxu47k9hknv2FYYkcuoa3FbWsjRR2mIonQ48uOEYdh82OefXcO4pgj128vNSuNPN7K9rCspkZEjSR1ReVLKoxlztyMUEfpljqdzdfSZjHYWhWWSJD9W7INuSTzsOwtj5j15qq6k1hrYSyqD/AGhqXK4HxQWrcRovqsjgL8wMVWdGzGC0uZ5V22ZkU7M8zypkxwg+qDO5z7Lj1pj8J9Be+upNWvSDFEzOGbsZF5z8kQflwPagttSuI9DstLt5QCzTedcJgNldpD8HvgsB/lqZf9N2d2n9o6HIsdzB8W2P4VbHJR042kjPtn50g6ys3UOpO8RCxbhFEWzgLhiOO5JCs5x2FRtMF509qMbToVUnDYOUljP2tp7HGc+4NB+h+nupEurOG5QEmVeEHfeOGX5YOefQc1N0/TirmaUhpmGM+iL32J7D3Pdjz7AKXhq4inv7VTmMSi4g9jFONwx8s5/jTbdX/wAQUEgKcuSGAAUZPxbCp9OMjPPNB1uZJA67RuQ8MABkH3yzDj5AHtS1q96UyJYmnkUAhYxkDn74UnuOchKmXF2soD20YmUjP0iIxttbPOU3qzducd666RZMgTaz7SSTyzKQfQrMTJETnhQSBj8qCHod/wDUtdzkRZyFRvhACg4GGyyng8A+/FImr9SyXrSCJrds/YEMwdhxx5kMwUn8YyGz7069UyFh5MEjxsinDrlipPAIUyqZcduzDPHesi6ksZNjSXkMd7Cpw11bjyp4T6iWPA5HtIv50Dl4KXEhuL2O5QCeMRjcUKuVO7hi3xNjA+1z8zRUrwUuZiZ1aYXEASMwTEYfBLZRj3BXH2WJxng4NeUGq0UUUBRRRQFFFFAUUVyup1jRndgqqCWJ7ADkk0EfUdTjgXdI2PZRyzH2VRyzfIUnapbanqSvHiOxtXUqd4Eszqw5yo+GMY9Mk1X6jd3CslxLp8s0bu5BhwZipI8lXU8xx7c5UHk4z3INlBrGr3K5gs4LRMcNdMxbH+BO35mgy++f/wDTF+30bF1vhUOZFI2MTnGV4ycZx3wa69InS447i7vLtZJZwzNbpvAG4k7CvBkOfQ8fzq4abUIb24t7uzGoW87eZP5Ue4AlQA0ZzlcAAbW54OPeq/QdX6djEjNZTCXBUwyI0pHOPhySFP6EdqCmlY67eWtnZxtBaQIAF4+Af+skbHG49hTh1xqAl8nQdL+STMvIRB3DEfqx/LuarbfqaeVHg0TSzaCX7c5XGF7Z3Y2rjPucegqFdX0ejWk0Vk4ub6Qf+dXSfEsIY42q4+8T2z68n2oC/wBOAdrTSpiJdNXzBtxvuJWyJ3B9SgwAvPBIpi6W1AdR6dPa3e0XUOCsgGDz9l8ehyCrAf1qj6seLTbzRrqBdsPlKSw7sCfjLH7xIckmuXUdxJoOtfSI1zbTZcAdmjcgyL8yrcj8R70Enwo1aSG48qZsPGGtGB4K8loSTjsHDoOD9pa0PTb0NKy71U53SHLbyPbcUT4T7FTk1nvUWmb9YVrVEuIdUiBxnIXld0hx22FQ/PrkU8dV6BBZxPLF9KjDFci1VNqlBhS67CdnJJ7+uaBugdcP9GjVW9dyFBn0BwMnjPIziqHUeoiiNDJHIkoBZgHyxA53Rsoy4HHpkcblwc1aWkoFjGyyRtlVPmwgKjEnJZRyoBPvxyckVnfXE9wqB0iV2jO5hllk2r3eEg7gUzkg5ZP3kNBQdaaoZ7dbi323VuCPNGPijPvIoO+Jx23AkeoI7VW3Os3UUcdzCwkAAxN9pvKzzFPx9eg7HIDL6+58EpuMXVowS5IwSAFjuARlopk+yJz6j7Mncc1V6XqnlE3FupWMEG6tR9w9jJFuzhfTnO3O05U0Gr+CawsbuW3xGrmPfADkRyANkofWNgQR6jBHpRUrwg0tIjdTw7fIuPLZAvYHDZAX7o57enI9K8oNKooooCiiigKKKKApY8SZtmnyueVVoi//AFYlTf8AiNueKZ6jalZJPE8UgykilWHyIwaDtG4IBHIPIPyNU/V2qNa20s6ru8tGYg9sAE8//g0pdM9RPprJp+ogqqnZbXR5SRM/Art9xwMDmnPXbI3EDouD5iMvuCrqQfvAe3PNB701bCO2iHcsodm/aZhlmP4k1SdU+HVlfOZHQxzf9LEdrH/Fjhvzqs8KOpTJE1hcfBd2f1bKeN6LwrjPfgDP5Hsa0HNBmK+DkZXY9/eunopk4H5dqqrvoW1VX01W+IYkR4gRMcn4RODiN19m3DGOwPNatNqkaSCNyULfZLDCsfYN23fLvVP1TEkjqJLUTIiGQuwUKpU8Au3K+p4BzigzzW/DXU5rOK0ae1ljhwYyVZXX3GRnjH8hU268P9TvbWG1vZrVY4SNrqjPJgccMcAccH3rVNPYNEjKu0FVIX2BAOPy7VIoFno3oi101MQrmQjDStyzfL91c+g4qV1RFO0R+jTeXKnx7cKfMUd0+IHGewb0OKuJ5lRSzMFUDJJOAB8ye1ZH1yDNqSuJJIZUAis5Qw8tpVHmNFJ6jfuABzjigkdR3UKxFI0XyJ0Ryd7Rk7sh5FKHYvLbXwoIOCwKnIW7PUZrfZazuzZY/RLhzglk48iXPKSAnaGPHIHKGoM9xDcK6OhgjnLLIhPMFwGxuAA+zuZVJ+8snP2K46XY3V4VtZInmSSPbNInOx4/hjlJzxKhGxh3ZV9c0EDUAYnluoY/qz8F5bYI4z8TgD7OGx25RsHsRVHfb7W5S4ibzY5BvjYj+8j7Okn7w5Vwfx9c03yWNzFGZriMpNA2yYt9maI/CsvszKPhZe7IQe4qstNLbz/IgG5ZGaW2VuyzIPrIDnuGXK5+8Nh9aDXvBy0EdrIY3LW0jiS3B7orD40J91fcv5Z9aK6+EFsqWb+UW8lpWaIN90EDcn4q+5T8waKB8ooooCiiigKKKKDjdylELKhcgfZBAJ+QzxmlmTWtRYny9OAH3TLcKpP4hA2P1prNKlxcyl3ieTDAgEqSNuf7t+OdrA7GHcMMjvQQ75tWmXa1tpyK2QRLI8mffjYAePSl6XR7+KMQHUILaIHPl2sTllDdgpYkqCeB2HoOcCrZrgujlhh1ccSDcrjcFLYB+BxuB8xMZHPvXCe/TzY7JG2KY3mMpOZUhyAY4z6OWbZx22E98UCN1kN0im0kuLi/gI2zK26ZgSch0jj4A7AEgj1zzjSuj+oNQCRpqNnIrMOJowGHPbzUU5jPzxj8KYNDt4LdVhjjSFmBbyxgt/icjux9SSefU1cYoI99ZJOhjkUMjdwf/vg/MUv6n03OyLHHdZiVg3lzpvDAdkdlKsyZweck45J7U0VWa/rsNnH5k77R2Ve7O3oqL3Zj7UCvaeISW8k0GqGO2mhwQVLFJUbsyZGfxFL9943QbpfJhkkVVCxErjzJD3z6qoHPuaR+oHXVLma9uVcIgKCGLG+NUyR5g9T9rOPskrnjJqbZaXa2sadikoH16qCy5+/k9tpZW47q0isDsoJWq9btq9rBaS74JJS6OwBWNpxjyUJOfhY91zkHHpVQqSPaJE0jyRz7l+sIL29/CvA3D4gGVdo+RNfdxZs58osN825OOPLv7fJRl5481cc4+Lfmo1pfeaLzAG54kvlX0WeFvrh8iQZKBv0jpmTUlmuInhEdwqb1fcCHMG2RuF7liDwRzHUm7We1tBAyAh5hL58Ku8NyG5KyGLMqZPqMg49jip3htO9umoQtDJMsM6hI41UnbJl8AMQMDd6ntXX6PdCF3ZBD9WqLDcxLIS4z5f0dopeDnHHcEA+lBZ9OwI0M0aWcK+euGWOCRIzwQTI0iqG79lGf6UOmeHV1bDe1xAyxFZFIR9waNdu4En7RUAH8KZZ9BV7iPcJAyKktzMJJAGK4xGoDYJYrluPsjH3qkaXMrR6htMjAszAyK4yDCoyN4GVyGGBxxQVngveyT2DTSBQJJ5GUL6ZPxcemW3H86Km+E8YGmwspUrJmQYGMFuXBAGAQ+4fpRQOdFFFAUUUUBRRRQFVt7pgdiwJUkckfhgHHy/oParKvDQZ7d3OyeCCRSJJo5Ci9g2zkx/IlJJFH+FTSDfQ75mmRsyW8wCMTgM5USW8rD0EpDxso+8QeK0HxIhKlbhWTfEuY9y5KyqwKtnPAIyGHqpas6vCsbXMsXBkaJz6qEuEEsJx67LhCPwfFA8dPeIkMccQu1MDuzCWZgSjPtDKQ4HZlIIB7Dime66/02NdzXsGP3X3H9FyaxbqcGQwskayDKt5Tcq0cyF4fwILyRA9/hX2pf1bpOK3Mchd2ikPGAMncqvGufTchcA/tIaDVtW8Y1kJi023ad8f3knwIO+ODySTwAduScUkX1rd3UaajNumkB3bZMBCn3o0HZQVPHrkMO4BNTo13HAZUfC5ONy4GYzgEgAeoG7A7PGvvXTXdfUwxSwuBJGwUjlSwPxMUYYYqJQxyDwJMelB9amXiufpUZA8sbzvcDey4wGH3nZNykepRq+dTvY4I54FcbIpFaJf2oJxuZQf3C3/fauvRvUH0qVop8rK44nig3lsA4WeNFO8HJXeAGGeTgmmvpbpWRVhil015Yxv3uQI3Rgco8TOyuAckFW/ZBwM0CNo1w9xJCockkoQSMBriHIhwzerqoXPvjNTLW0MeoI3Ply3NxAPYrIMAD8PMOR6FflTledOJCHt2WSHcC9vJIqF432lSSVJSRCuA2PiXAYjjcIum28upJDHc+XDc207De2AJ5kCnJxjLFdnxDOeTg0Df0vA5XUvK3+dmBgGBQ+YkKfAc+hZcZ7EGpUcl2v0hWjmLzFJMrg+X5iKhSMngFMMc/me9Vug61LdzavHCQJY/JVXHILrvXsO4G0A474NSL64voZI4Z5Y1Mm5nuFlceYFwAioIz5fLdkOeO/JoLeLVpXBidLqKQqjZSPIUBBuBdgUHxBgcZPtVnPGIbGVizk+SzMZGLHOznuePwGBVPedUxxFo8z/C8OCIpW2oduSzFc8ncMHk+1VOuiV7DUJ5JZJcW8qLuTywoZcbfL/aA5ZiO7Y4wQAs/BmzeLSYFc5zudf8LncMe45ort4PKRo9pnJ+Fu5/fbH5UUDnRRRQFFFFAUUUUBXhoooM08VpAgiQjdl4zknBx5u3acdxhiKTLsgySJgbTpqtj96C5wh/HAxRRQR7qYpaB1xlbeUc+1te/VY9iMkZqj8QrkxSw7eyvKAp7YSRmjBHb4BIVHyoooJ+v6fFJDdEou6PzirAAHOIJvQe8jrj2b5VSdO3KRWitLEs6PN5TIxI+CRcnaw5VgyAhh7mvaKDQb/waiwJobuaMuN2CAxGecblK5qp8k3OjTTb2insmx5kbMvmr7ON3f55/rRRQM/htqb39tDb3ZMwkSRldj9ZG0ThQQ3cnnIPcHPJB44QdPoxijmYyi1v3X4gB5gbylUED7O0MMY/Z9PTyigh+HFjINRvxbztBGZyjKEV2ON5U73Bxgk+h706aV9KdZd95KWWcIpVI1GwuBjG0/Fj738KKKBcudevUn1CIXbH6MjPGxjj52rnDjZ8X4giqZuo7290m8eWdQqQ52xxBd27bkMSTx8XoBXtFBqPhogGlWWP+gQ/qMn+NFFFB//Z"/>
          <p:cNvSpPr>
            <a:spLocks noChangeAspect="1" noChangeArrowheads="1"/>
          </p:cNvSpPr>
          <p:nvPr/>
        </p:nvSpPr>
        <p:spPr bwMode="auto">
          <a:xfrm>
            <a:off x="-598289" y="1590382"/>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dirty="0"/>
          </a:p>
        </p:txBody>
      </p:sp>
      <p:sp>
        <p:nvSpPr>
          <p:cNvPr id="5" name="AutoShape 8" descr="data:image/jpeg;base64,/9j/4AAQSkZJRgABAQAAAQABAAD/2wCEAAkGBxQSEhUUExQWFhUWGR0bGBgYGB4dHxwcHB0gIBwcHB4bHikgGh0lIB8cIjEhJSkrLi4uHB8zODMsNygtLisBCgoKBQUFDgUFDisZExkrKysrKysrKysrKysrKysrKysrKysrKysrKysrKysrKysrKysrKysrKysrKysrKysrK//AABEIARUAtgMBIgACEQEDEQH/xAAcAAACAwEBAQEAAAAAAAAAAAAABgQFBwMBAgj/xABOEAACAQMDAgQCBwUGAQcLBQABAgMABBEFEiEGMQcTQVEiYRQjMkJxgZFSYqGxwRUzcoKS0bIlRFNzg6LSCCQ0Q1Sjs8LD8PEWFzVFk//EABQBAQAAAAAAAAAAAAAAAAAAAAD/xAAUEQEAAAAAAAAAAAAAAAAAAAAA/9oADAMBAAIRAxEAPwDcTVZqWv28B2ySfF32KC7f6UBb+FHUeoeRAWH22ZI0/wAcjBF/IFgT8gakabp8cC7UGCeWb7zH1Zj3JPzoKF+uoB2gvmHuLKfH8UBoHiBZ5wxuE/x2s6j8yY8D86aaKChi60sGOBdwg/vOF/4sVZW+qwOMpNGw/ddT/I12ktI2+0in8VBquu+lrKX+8tIG/GJf9qCx+lx/tr/qH+9eLeRngOn+of70vv4e6Yf+YwfkgH8q4jw10sHIs4wfln/egaDcJ+0v6ivoSg9iP1paHh5puc/RIz+OT/M19v0HYHgWyqP3Cy/wUigYjMo7sP1FcJdShX7UsY/F1H9aW5fDXTm7wH//AFk/8VR//wBqNK/9lH+t/wDegvZuq7JOGu7cH/rU/wB6jy9c6cve9tx/2i/71Ai8MdLUY+hxn8Sx/makL4d6YP8AmMH5rn+dB8T+JOloMm9iP+Elv+EGo7+Kekj/AJ4n5I5/ktWcXRGnLytlbj/sl/2qfHoNqowtvCAPaNf9qBVfxd0vsszuf3IZD/NRXCTxWhz9XZ30g91tz/WnuKyjX7MaL+CgfyFd6DM28WSfsaVqDH0HlY/kDVdeeLd4n/8ATXCj03+YP/pVrtFBjtl47xbttzZyxH12sGx+TBTWkdM9UWt/H5ltKHA4ZezKfZlPIrvrHT9tdLtngjkH7ygn8j3FZL1X4ZzadJ9P0h3Bj+JoSSTgd9v7a+6Hn2NBtoopZ6B6uj1O1WZPhdfhlj/Yb/Y9xRQUvjBqTW0VnKBuRLyNnGcZADY/jT8jZAPvST40ae02k3G0ZaPZIP8AIw3H8l3Uy9M3fnWlvIOd8SN+qigs6Kruob5re2mmRDI0cbMEH3iBnFKmh+IKS6O2oPtDxIRIo7eaOAB8mJXH+KgfKKzXqXxE2aJHeRECe4VVjA5xIeHwP3cN/Cqy88Q9TadLG2s42uxCjyFn4BZVLHBwAAWHc0GuZr2kXoV9QE0n9pXUDu6Dy4IiuVwfiYgAH2Hc96tfEHqj+zbNrgR+YQQqrnAy3Yk+1Ay15mlXVOp2i0n6b8Al+jrIFPALMoOAM5PJ7VXeH3Vry6T9OvZB8JkLtgD4VY4AA/QUD3mvc1jnh34oSXN/LBcgqs53WwIxt44Tt2ZRnPvn3q78LOu5L6S7hul8uaJyyp+ymcFO3JQjBPrmg0fNe1jg8Rbl7y/uYV8ywtISu0nAZwfhYHGck5/yj8Kq5ev9cvE8y3hit4W7SMUXA990zAEfgKDd6Kqeli5tLcySCVzEpaRTkO2OWB9QTSN4reI39nzW8MJy+9ZJwPSL9jn1bk/l86DTs17Wadd+JkdpJYrEwZZmSSU+0Df1Oc/5a+PFTra6tJLWCyEZa5BKu2PcAY3EKO+cmg03Ne1iegzXS3tu2o6xE7Bxi1iYuWLAgAiIBRyfXI4qHrHjjdFS1vZiNMlRJIWcZ/0qM/Kg3fNBpF8NE1VjLNqbDEgTyowU+HuScJwMgj1Jp7oM36J01LfW9UjiG1GSF9o7BmyTj8yf1oqf04udc1M+0VsP1Vj/AEooG/VLcSQyRt2dGU/gQRS/4Xy7tLtB+zHs/wBBK/0polGQR7ikvwgb/k8LnOyaZB+AkbFA6sM96/NOtdJTx6q+lQsy293IkmB22DLZ7fc+L9Bmv0vUKTTIjOtwUHmqhQN7KxBI/UCgwToTouVtXNpcEtBp7tIFPYliCh/zYVj/AITXz4g2UT69Os139EQxKxkAJP2V+DAI5Pf8q32O1iieSXCq8u3exOM7RhRz7D+ZpD13StDutQVp5I5rmQrGI1l3DI7ZVO3z3UFB4QRaWl862ktxPcGJiZJFCpt3LkAd8k45Oav/AB9b/klvnLH/ADpz0TSLODcLWGCMr8L+Uqgg98MV5z270avFZ3DLbXHkyMTvWFypJ2852E5IH4YoMNvPDJhpTX1zdyOy24kjj9FyBtUlieADjAxVHe6vM9hYadBC8gx58iKrHzMyNtXC87RjJPuR7V+g+pNQ09YWhu5rdYiBmN3UZC4IAXOT27Cvelmsp1F1Zqu0p5KsqbRsjZsKBgYAJNBgHWGm6tJjUbi2FuIAiqUAXaFPwHbkngkcn5VaeI+nXOLTVIVeGS8jCTqmQRIygfo4/kK3vWpbcROLpoliYFX81lCkHgg7iBilk9b6Zczw2SOs7O4KBFyimP41JbgDG3jGaBe1vpsad01NBj49gaUj1dmGfyHb8qyPTW0hIY2uPpk0+PjjQqka8nABI3Y/A+tfpnULW31K0eMvvhlBUsjex5wfQgiqXRejtHgYpFDbNLEAW3lZHUHsWDElfx4oLm2mS209XjjISKAMsfc4CZC59T6ZrIukOgm1W1u7+8ybi6DeRnI2kdn/AAJAUfuj51p+t9cabbhkmuoe21kRtxxjsQmccVbaBcwvawyQDbAYwYwRtwmOOPTig/PnTPhy9zpd3dSBvOQEQKSc/VcuMfPlQPcVC6tuGlsdGN3uC7JVJXlvKV0AIzxnb7+1fpHS7+CS3EsLJ5BDMGXAXAJ3H9ck0ua5ZaTNBa3NwsTW6kLATwn1hAAx2I4zzwMZoMq6Lu9LF9brZWNxK/mKPOmc/Bzy+xOMj506f+UHGF02MKAB564AGPut7VpdjYQwqFhjjjX0CKFH/dFVVjeWOpqSvl3At5T9oA7ZFyAwB/PB9aC00c/UQ8Y+rT/hFTDXgFe0CH0ec61rHy+jD8vLJ/rXlfPRmf7a1n2zbf8AwzRQPr9qRPBon6FKD3F1OP8Avc0+GkvwttykV4D/AO3XGP8AUKB1ooooMf668NJrma8u5rxhAFZ44l3Njanbk7VGR6A1W+DHS9s9hJfMhNwjShH3HC7UGCAOM8nmtg6jhZ7W4RBlmidVA9SVIA5pO8POmLiz0eW3lUCZxKwUEHG9MKCRxnNAgeFfiNZ6bYyLOZHmeZn2quSQQozuJA9D3NedB6ul/r9zdqjKjQyNtJGQAip3H508eEvQMdtaK93aoLosxJcBiFz8I9QvHtXz070bcJquoXjqqRyq8cK5GWyAAcDgDj196DD+lzAwO+xmvZi3AWRlUDHqEUsTn51+i/CvzvoRE1qtoBIwihUEYTCnJ3EkksW5rHej+ntfSJobVXt4nbcxbYmT2+0Rv9PSto8N+nrixtmS6m86aSQyM24tjKqNoLcntn86DJfHRkGsQearyReShaNWIJ+NxhTzgnA9KsugjM13AbTSFtYN31k7qXfZznDvjGRwcD1qR4rdOajPq8M9jExMcKbZBtwrB377+MjNXXRXSGrLdx3WoXm8IHxEHLcspX0AUYyD60CH4e9eHTrqeGbd9EkmcZwSInJOCPkQOR8s1X9KuBp2tS5zuCKD6ndIf51qPR/hnstbyC+2OLqTeAhJ2YztYHA+LJzS9F4eXVrpep2wXzXkkQxFe7opGDj0PfI/Ggz7pOVDEEj0o3lwScyMXK9+BsUY4+ZrQup+pryLS4LF4xHf3ZKLDGAvlxbtoAAJA3Dgc+p9qq9B6H6g8kW4m+iwrnCmQDv3/uwWP5mtA0Todk1QXczeYIrWKONjz9YFKuRnngDP+c0GN6b1PdRWMujJG/nSTmMD1Ctw8Y+Zb17YJq56H0/+1LKbSZnMc9q5lgz2yMq6MPUBj+W75Vrlh0LFHqs2o8EyKAq4+y+MO35gD9W96+NN6JSHVrjUBjEsYCjJ4kY/WEj2wF/U0GQSdc6nawPpEiN9J3CNJM5cK33R+1kYw3sa2Lwx6OXTLQRnBmf4pmHv6KPko4/U+tUXRXQk66jc6hqBWSXeRBjkBcY3j2wuFA9MGtMFB7RRRQZ/0O+dY1k+u+AfpGRRXvQv/wDLayPXzITn/szRQPxql6UTEcp/buJm/wDeEf0q6Y8VB0OHbBGPUjcfxY7j/E0EfqvXUsbWW4kPEa5A/aY8Ko+ZOKWfCPrU6lakSsPpMRxIBxkHO1wPb0/EUi+LfW8Z1GC2ZWkt7Vw8yKf7yQcheeCBwD+JpR03qaWx1MagttJb287nMRBCshxvC5ABwTuGOxxQbNo3iAp1W50642qVf6h+wYbQdh/e5OPft+M1+td2rDTo4/sIXmdvYLkBAPXJHJrH9S6cfVdY1A20m14wJoj23EbMDPdSfQ+9TfCzUZ7jWLmW6/v1tJA2Rg5TYvI/awOaC5uvFjULqV49NsSwQkbirSHg9224Vc/M07eFvWL6lbyGZAk8L7JQBgc9iATx2II9xWD9I9fXFjbzwW0YMtw+RIckrxjCqO7fP+Fbh4O9KSWFozT8T3D+Y4zkgY+EH58kn5mg7ah1lINah05I1CMm93PJI2sQFHpyO9V3i91lNYi3itXRZJ3wzYDMqjHYHgEk9yKS/EPTJrvqNYLeYwyNEg8wEgqApJ+zz24xVT1j0INOvNOU3DzvcSjezDH2XQcck/e9TQP3VXibcwXb2NpZNPMgXLctnKg7giDOOfUirPoLV9SluW/tIwwhkPlW6sgckHJO3cW4H86y/rRlOu3m+9ayVQoMibyzAInwAIQTn5nHFMfg5Dp7ag7Wxu5pUjY+dPtC4JA4UZbJz3J96DTevOpP7Os5LkR+YUKgLnHLHAyfaqS88QlttKt72dQ006ApEnG52GcDOSFHqea4+PDY0iX5yR/8YrOupra0ktdKS5vXtmSzRwoiZwQ3IYFT8LHH8KC7j6j6ll+ujtUSNuVRlQcHtwzByfxxWz2xbYpfG7aN2O2cc4/OvyrrhhkeOOxu727ndsZcFQf8IJ3E/jwBX6g0CzaG2hidizpGqsxOSSBzye9AsaV1u0+sT6eIgqQIxZycszAp2HYD4vnUbxB66ksbu0tYY0ZrhhuZ8/CC4XgDue/6CkR+rLfTeodRnnDlSuxQgBJbEZI5IA7H1qs1brGPV9Z0944njWN0QBiCT8ec8cD+NA59XeJ9wbprLSoPPlQ7XfaWAYdwoHGB2LEgV36T1DXmvYkvFiFucmQjy+AFOANrZBJx6VmtzZaZDcXJk1K6DeZICsMLKftH4SxbDc+vajw+0n6Vq0clo1yLaF1keWVhuCoMkOV+H4iMY9jQfp0V6apOmuq7W/8AM+jSeZ5TbWOCOT2Iz3B96uzQIvRY/wCVtYPr5kA/SKivvpLA1bVx7tbn/wB1j+lFAz9QXwgt5ZD91ePmTwo/MkCplvHtRV9gB+gpL8WL0RW9rv4iN7b+afQIrhjn5cU7I4IBByD2I9aCksekraK4nuRGrSzsGLMoO3AAwuRwDjP4k199TdM29/Gkdwm5UdXX8VPb8CMgj2NXVFBT6T0zbW0008UeJZzmRsk59gM8KPkK+R0vbC6kuwmJpIjE5B4Kkg5x+1wBn5VdUUC/oXRdjZ4NvbRowGN+Nzf6myf40wUUUFRH01bLdteeX/5wwCmQknAAxhQThePYV5q/TNtdTQTTR75LckxHcwCkkHOAcNyo75q4ooE268M7Ca7ku5ojLJIwYh2OwEKB9kYB7Z5zTNp2lQ242wxRxj2RQv8AIc1MooK7XdEhvIvJuE3x7lbaSRkqcjOCOPlVTrvQGn3nlme3VjGgRNrMmEXsvwEcDJ4pnooKPQOkbOy/9Gt0jP7WMt/qbLfxq7xXtFAr3Ph9p8txJcy26ySyEFi5JGQAOFJ2jt7VNi6SsllSZbaJZIxhGCAbfXIA4z8+9XdFAm3XhdpckrTPaguzbm+skALHknaG28n0xTLp+kwwR+VDEkcf7KqAOfcetTaKCs0Pp+2s1ZbaFIlc7mCjuasjXtFAl9PDbrWpA/fitnH4Ydf6V5XfT4D/AG1dv6fRYB+e+T/avaC26q0GO+tZLaX7Mg7jurDlWHzB5rJNP1vVenz5N3C11ZLwsiZO1fTDenH3X/I1uVfLoCMEAg+hoELSvGDTJgMzNEfUSoRj8xlf0NM1r1XZSDKXduw/61P965ah0ZYTnMtnAx9/LAP6gA0u33g3pUhJELxk/wDRyMB+jZAoG7+37XGfpMGPfzUx/Ootz1hYR/bvLYf9sn9DSWPAvTv27j/Wv/gqbB4MaUveKR/8Urf/ACkUFtL4laWve8iP4En+Qqqn8Y9OGRGZ52H3YoiSfw3YH8auLfw60xAALKE4/aXcf1bNMFtp8UYxHFGg/dQD+QoEu28TfMI8vTNTbPY+QAP134/jVnd9beV5ReyvFWVlTcyRrtZzgBsy57+2aa6rOodChvYTBOu5CQeCQQR2ZSOxFBZA17Wcjw+vYP8A0PV7hFHZJlEo/Dk9vyrrHpGvA4OoWpHuYO/48UGg0VnT9P67IMPqcMfP/q4BnH5gVmHiGl9HP5EV/eXrIPrtgcKjH7mEJGcdx6ZoP0iZR7jP4191+TdB6P1O7kACToB9qWXeioPUktyfwFbXoHVCWGlxPM8k7v5rwpuLyPErHa2T2ULg5PABAoNBurlIkZ5GVEUZZmOAAPUk18214kgBR1YEAjBHY9q/K3VnW97q0oRiQjMBHbxk4yTgA+rtz3P8K+NV0uSytR5gKXQunRsOchEjQ7cqcYJbP6UH60orD+gdOl1FLiSy1G9tkjkVVSR/NHKAkkEj72fyq9l6W14syrq6lRjkxAH+Cn+dBqdL/VPWNpp8bPPKu4DiNSC7H2C5/icCs41PoDWGUmbV32+ymTkngAKCASTxXXQPCtIH86TfczxncDLwm9B7H7Q3kfaPZCfUUFh4W6zPdX97NOu3zooXSMHPlxguqqw9GPf8/nRXDwklH029GQeA21G34JY7i7dmdie/YYwvFFBrNFFFAUUUUBRRRQFFFFAUV5mqnXOoYbVoEkJ3XEoijAGTk+p9lHqfnQW9fLOAMk4A9TSd1JqcssUzQl1giBG6L+8nkzt8uI/dXdhS45JyBjGaidKdDOLWKPUJDNtBPkbiYwWJJL5OZm5+98IxwKBmtOp7SWbyI7iN5cE7FbJ479uOKtI4wucADJJOBjJPcn5n3pWh6HQStKbicMwChYiIkVB2VVQZA/Ekk1LPTgiUtHPeFgDgCYuT+AkypP48UHDxHa4NjJFaxs80+Ilx2UMfiZj90Bc8/hSzrfTEiWUttCRNqFyirJJtwqxAgFRniKILkKBySCcE5rrpPV08d0Vv5WtYANqLcQhWlJ+8ZU+qHP3R3rRISp+JdpDfeGDn25Heg/NnV+hf2DHEkcha7uFbfMBgRp2Kx+oY9i/fHbGahWskVzo9y9wuJLZ4lt3A7ls7kPuW5Zick8ewrUPG3o972SyeP/pRC3yEhGG/AYP612668P1aysbG1XZGLlN7Ac48t90je7fj6kUC/wD+TXdDF7F65jcf94H+lbDKdjlucEqAB6luMkfpz7LWV+G3TUmlamI34W8ilMak5ZRE4I3nGCxU547VrrQAsG7H1+ffGfwyaCFqkrqQV4AHH7zsdqL+AySfypP17VHjRo/OaKLymklnIDbIs7RtB+1LJtcgDOCxJHABcdTyxCjnALEDGT90YJPByc/lSF4l6Kk0UaXE6W9pE5llYEbiANkUaD1YqCfxoKXwlvXuJ5XhVbeyRCkMZG5nbcpaRjkF37bmP7QA9a9qZ4VXrTXkpRDBbJbqttDgZEe/h3zzucgnPrz7UUGuUUUUBRRRQFFFFAUUUUFR1bdPFZXDxHEgjbYfZyMKfyJFJenaNc6lHuvQ0UsMscJIypZYW3SyRkDK+a2BkeiCrbxA1to3t7UQu/0mSP417IBPEDu+RB71f3nUEUVxHBJvRpeI3KHy2b9gP238Hg47UFjBbqihFAVVAAA7ADtXTFe0UBRRRQR7y0SVCkiK6EYKuoYH8QeDWfaFp40u9JniEcc52QyQFhboWPCtGzHZIxwN3Y8AYzWk0jeIDyK6bpCsEgC/EoMQkDcCUgb035AWQH4WWgbr+081QpJBDKwI9CjBh+XGD8jUoivmHOBnGcc47Z+VfdAl9eL5Vzpt12EVx5bc/dnUp/xbabLa43NIv7Dbf1UH+tUniBpzT2E6p/eKokj/AMcZDr/Fa7aDeebLMw7OkEg/zof9hQWF1hXDEFg2FwBwMZbcT374H44rNvE6wjZ/MlxILcGQK+PKBbhXmxywUAKsa8uQ3oa1CdwOScY+I/gP6VnPUEiOv0q5BiiH1kaEAkE8IQh4kuXxwDkRjHrQVXg/LM15duw3Aonxy8SZySMgcLledv3VCDiijwyPmX8rMQh8jiAfEYlMgI81/vSvyzevbPtRQbDRRRQFFFFAUUUUBRRXhNBT9SW5Ci4QfW2+XH7ycGRP8yj9Qp9KLa+gu2lhK7jC6khhx6Mjr7gEEZHYqfauM/VduDhhKYycecIXMPPH94FK49N2cfOqi216E3OIVKeRP9GlBGAwl5V1weR5q7Qfm1A7UUV43agM17msza0uZZCZpZVcybBKsrIkMpH1aQxj4ZVHAdn7kkD5OvSupNc2scjgCTlZAOwkRikgHy3A0FvVB1bdOkaokEdx5pKtE77C42klUO0gtgHg47Vf1U9S2qyW8gzhkHmIfVXT4lYfmP50EXoXU/pNlG4DDG5MOMN9WxQbv3sAZ+eaYK42gXYCoADfFx+9yT+ZOfzqJ1BftBbySonmOo+FPVm7BR7k+g9aCewB4pI8P5AJ7mHOTbxxQn5GNpQM/MrtP51Y2GjSzSC4uJpMZVlh+KMIVGMMqyMrA98HJz6+lVHS92sc+sTgHablVXH3nWNVIHp9s/xoGhow90eOETGR7nP2vTgE4X94k+lK3UXTktyjmK58oR7gPhwzHnIEjZ8tS3d1UsTk5xwGLQpxHDHubc0r4BGDljkk/hgE5PP8q5dQeY6zKokB2qsZhZfM3HOWJYFYwBwGbt8RAzigSfDawSzvp7dVg3+QGkMbSMwbcPhdpPU5zgAUVz8K9P2X9yFkTCxKMxZZCxc7vrXGZ2Uj4nHGWooNdooooCiiigKKKKAqg66uGSylKnBbYmfYSSKjHj2DE1f1A17TFureWBjgSoVyPQnsfyOD+VBXeYzSlEO1YmUbAPu8Dge2OCPY5HphVm6YeK7vJxl1ubi28tRnKssgd2bPAUYJBHoTXbo/qB2mMV0Sl5HhJ49pOccCRSByjDDD2JYdjw/QPnPfgkc/0+VB2oryvaCo6iuYIo1efOEdWQKCSzryoAXkn5Vx6Ms3ith5q7XkeWZk4+AzSNJsOOMruwfmDV4RRmgGbFKHVeim7nMaymCUW7eVIp5G5sOGXs6Y2gg+/oa79dayIYWj8symWOThQWKgLwxQfEyliqnHYsPTOPOntAkiufOd8xLCI4UOSyhiHcMxPIDYA9cD5UFtf36WVtvlPwRqqk9ueFHfsM45PaqA6eb+2dxKrl2DQtFJLGo2nKjeDz7b1UZ9qtup9QQK1sHKzzRsUCxmQgDALFRjIBI9R3pbsLzVAjyJHG8acorjyS3w42BOfKCEZAJJbd9oYoHeaZYIWduFjQk8+ij3Pft3NZt0ncMml24cDzbyRppMZ5E0pIzjPByuT6Luq96/vpP7GlOCJJkSMDt8UrKnoTj7XuaiT6X51xHBA+1YVEUhUcpEi7cZzw7NkL6gAt7UEjoPdO0lySfIQvHbZ+8MjfNjsNxXj5bj96rPUryKISM48zfkYbcE2n0LOPLHtzj0qeJYkC28W0Iq7dqMMqoGNoAYODj2FZT11fxLdmNFicMAAHvpozkj7Lxltoz2ywweM0Fr4cwFtRun8+RsRBfKlUIYwWyoTyyYmj4PKH24oqx8G9ES3hmcRtC7vtaFpRJs2ZwQQOA2c+ueDmig0eiiigKKKKAooooCiiigoOpOmY7orIGaG4jz5c8fDL7g+jqfVW4ql6a1jUS7RSrDcDaTFMh8vcobaGkU5wDhsFc5x2FOtxHuVlzjcCMjvyMcUmdNzCKeO2uzsureMpC+cLcQHABHABcbV3J6HnsaCRL1PcpLtazkki5DS2+X2sPYOF3/AOXOMVC6b6ptYSyz6sJixG1Z1SJ4zzlWG1TnPGCOMGmHV9KmaNI7af6Mg+0QgLbfXazZCt8yDVJ1j0vCNPbYv1lspkiduXyPifcxyTv+IN77qB0RwQCCCDyCPak3xM1GyggzduA5VhCCGbDkcOFX1U87vTnFTdGv4oLaWbKx2sQJVe3lhc5UemOAQPmR7Vmeu9UXE0ttDDEHvLhxc7XQEIhJ8mFgx+FRFlm/xfOgt/C/q20kuZRLdNNeTBQJZF8tWVckRxqeEwSeO7d/lTvc3k1xI0ULmAIZI3YhCS20FXj75x6g7T8Q9qx/rLVnjQSz2OmzxOTH51puUxyDuvmYBVweQcHtTZ4VdSxarGI7lm+lwLtyJGUyxn7xCkbiMAH8j60Fpd6UtpJGbmRriHbvbzYnn2MgG8oxJEStyxLdgDg046RrdvclhDIGKcEYII9jgjOD6HsRyKiW/RtmgXEIbbuCl2ZiobuF3HgH2FeXkMNmTJDHmeb4EQMfrG9M5OAFAyW9FzQV/XsEk5traDYZDMspDcqqR5O9gO43YwOMnira0036LB5cIZnJLM5KhmdiS0jZ4JJzwB8gOK6aNpfkKzu3mTycyyHjOOyrn7KLyAPTk9yTUa/1NScSLImRlRg5z75jZuPyNBS61JC8LiR4VU8MHELKW/eRwjBj27ikjp7SPpkjb9rWEJ5ViXRmB+wglPmwt8gzL+OaYusdMna2Bs5FR2bGxviEwIPwEH4Dux95VOQR8qja/cPZW0dpDaMURQ0v0aRCVkYZbEZ+PGcn070Df0jtLSkBcjaPhTbwM49BkfhxRS/4RazFcfSNkmXBXcjIEkHcfGBwfbOWPHJHaig0iiiigKKKKAooooCiiigKqeo9Bt7yLy7hAyj4lbOGQ/tKw5U/OralrxHmZNNuijbSY9u79kMdrH8gSaBF6f6Ltp5Y3a5u5IZfNaOKS4bDJGxUEbcE54b8DT91HpZ/s6a3txgtGUQZJxu47k9hknv2FYYkcuoa3FbWsjRR2mIonQ48uOEYdh82OefXcO4pgj128vNSuNPN7K9rCspkZEjSR1ReVLKoxlztyMUEfpljqdzdfSZjHYWhWWSJD9W7INuSTzsOwtj5j15qq6k1hrYSyqD/AGhqXK4HxQWrcRovqsjgL8wMVWdGzGC0uZ5V22ZkU7M8zypkxwg+qDO5z7Lj1pj8J9Be+upNWvSDFEzOGbsZF5z8kQflwPagttSuI9DstLt5QCzTedcJgNldpD8HvgsB/lqZf9N2d2n9o6HIsdzB8W2P4VbHJR042kjPtn50g6ys3UOpO8RCxbhFEWzgLhiOO5JCs5x2FRtMF509qMbToVUnDYOUljP2tp7HGc+4NB+h+nupEurOG5QEmVeEHfeOGX5YOefQc1N0/TirmaUhpmGM+iL32J7D3Pdjz7AKXhq4inv7VTmMSi4g9jFONwx8s5/jTbdX/wAQUEgKcuSGAAUZPxbCp9OMjPPNB1uZJA67RuQ8MABkH3yzDj5AHtS1q96UyJYmnkUAhYxkDn74UnuOchKmXF2soD20YmUjP0iIxttbPOU3qzducd666RZMgTaz7SSTyzKQfQrMTJETnhQSBj8qCHod/wDUtdzkRZyFRvhACg4GGyyng8A+/FImr9SyXrSCJrds/YEMwdhxx5kMwUn8YyGz7069UyFh5MEjxsinDrlipPAIUyqZcduzDPHesi6ksZNjSXkMd7Cpw11bjyp4T6iWPA5HtIv50Dl4KXEhuL2O5QCeMRjcUKuVO7hi3xNjA+1z8zRUrwUuZiZ1aYXEASMwTEYfBLZRj3BXH2WJxng4NeUGq0UUUBRRRQFFFFAUUVyup1jRndgqqCWJ7ADkk0EfUdTjgXdI2PZRyzH2VRyzfIUnapbanqSvHiOxtXUqd4Eszqw5yo+GMY9Mk1X6jd3CslxLp8s0bu5BhwZipI8lXU8xx7c5UHk4z3INlBrGr3K5gs4LRMcNdMxbH+BO35mgy++f/wDTF+30bF1vhUOZFI2MTnGV4ycZx3wa69InS447i7vLtZJZwzNbpvAG4k7CvBkOfQ8fzq4abUIb24t7uzGoW87eZP5Ue4AlQA0ZzlcAAbW54OPeq/QdX6djEjNZTCXBUwyI0pHOPhySFP6EdqCmlY67eWtnZxtBaQIAF4+Af+skbHG49hTh1xqAl8nQdL+STMvIRB3DEfqx/LuarbfqaeVHg0TSzaCX7c5XGF7Z3Y2rjPucegqFdX0ejWk0Vk4ub6Qf+dXSfEsIY42q4+8T2z68n2oC/wBOAdrTSpiJdNXzBtxvuJWyJ3B9SgwAvPBIpi6W1AdR6dPa3e0XUOCsgGDz9l8ehyCrAf1qj6seLTbzRrqBdsPlKSw7sCfjLH7xIckmuXUdxJoOtfSI1zbTZcAdmjcgyL8yrcj8R70Enwo1aSG48qZsPGGtGB4K8loSTjsHDoOD9pa0PTb0NKy71U53SHLbyPbcUT4T7FTk1nvUWmb9YVrVEuIdUiBxnIXld0hx22FQ/PrkU8dV6BBZxPLF9KjDFci1VNqlBhS67CdnJJ7+uaBugdcP9GjVW9dyFBn0BwMnjPIziqHUeoiiNDJHIkoBZgHyxA53Rsoy4HHpkcblwc1aWkoFjGyyRtlVPmwgKjEnJZRyoBPvxyckVnfXE9wqB0iV2jO5hllk2r3eEg7gUzkg5ZP3kNBQdaaoZ7dbi323VuCPNGPijPvIoO+Jx23AkeoI7VW3Os3UUcdzCwkAAxN9pvKzzFPx9eg7HIDL6+58EpuMXVowS5IwSAFjuARlopk+yJz6j7Mncc1V6XqnlE3FupWMEG6tR9w9jJFuzhfTnO3O05U0Gr+CawsbuW3xGrmPfADkRyANkofWNgQR6jBHpRUrwg0tIjdTw7fIuPLZAvYHDZAX7o57enI9K8oNKooooCiiigKKKKApY8SZtmnyueVVoi//AFYlTf8AiNueKZ6jalZJPE8UgykilWHyIwaDtG4IBHIPIPyNU/V2qNa20s6ru8tGYg9sAE8//g0pdM9RPprJp+ogqqnZbXR5SRM/Art9xwMDmnPXbI3EDouD5iMvuCrqQfvAe3PNB701bCO2iHcsodm/aZhlmP4k1SdU+HVlfOZHQxzf9LEdrH/Fjhvzqs8KOpTJE1hcfBd2f1bKeN6LwrjPfgDP5Hsa0HNBmK+DkZXY9/eunopk4H5dqqrvoW1VX01W+IYkR4gRMcn4RODiN19m3DGOwPNatNqkaSCNyULfZLDCsfYN23fLvVP1TEkjqJLUTIiGQuwUKpU8Au3K+p4BzigzzW/DXU5rOK0ae1ljhwYyVZXX3GRnjH8hU268P9TvbWG1vZrVY4SNrqjPJgccMcAccH3rVNPYNEjKu0FVIX2BAOPy7VIoFno3oi101MQrmQjDStyzfL91c+g4qV1RFO0R+jTeXKnx7cKfMUd0+IHGewb0OKuJ5lRSzMFUDJJOAB8ye1ZH1yDNqSuJJIZUAis5Qw8tpVHmNFJ6jfuABzjigkdR3UKxFI0XyJ0Ryd7Rk7sh5FKHYvLbXwoIOCwKnIW7PUZrfZazuzZY/RLhzglk48iXPKSAnaGPHIHKGoM9xDcK6OhgjnLLIhPMFwGxuAA+zuZVJ+8snP2K46XY3V4VtZInmSSPbNInOx4/hjlJzxKhGxh3ZV9c0EDUAYnluoY/qz8F5bYI4z8TgD7OGx25RsHsRVHfb7W5S4ibzY5BvjYj+8j7Okn7w5Vwfx9c03yWNzFGZriMpNA2yYt9maI/CsvszKPhZe7IQe4qstNLbz/IgG5ZGaW2VuyzIPrIDnuGXK5+8Nh9aDXvBy0EdrIY3LW0jiS3B7orD40J91fcv5Z9aK6+EFsqWb+UW8lpWaIN90EDcn4q+5T8waKB8ooooCiiigKKKKDjdylELKhcgfZBAJ+QzxmlmTWtRYny9OAH3TLcKpP4hA2P1prNKlxcyl3ieTDAgEqSNuf7t+OdrA7GHcMMjvQQ75tWmXa1tpyK2QRLI8mffjYAePSl6XR7+KMQHUILaIHPl2sTllDdgpYkqCeB2HoOcCrZrgujlhh1ccSDcrjcFLYB+BxuB8xMZHPvXCe/TzY7JG2KY3mMpOZUhyAY4z6OWbZx22E98UCN1kN0im0kuLi/gI2zK26ZgSch0jj4A7AEgj1zzjSuj+oNQCRpqNnIrMOJowGHPbzUU5jPzxj8KYNDt4LdVhjjSFmBbyxgt/icjux9SSefU1cYoI99ZJOhjkUMjdwf/vg/MUv6n03OyLHHdZiVg3lzpvDAdkdlKsyZweck45J7U0VWa/rsNnH5k77R2Ve7O3oqL3Zj7UCvaeISW8k0GqGO2mhwQVLFJUbsyZGfxFL9943QbpfJhkkVVCxErjzJD3z6qoHPuaR+oHXVLma9uVcIgKCGLG+NUyR5g9T9rOPskrnjJqbZaXa2sadikoH16qCy5+/k9tpZW47q0isDsoJWq9btq9rBaS74JJS6OwBWNpxjyUJOfhY91zkHHpVQqSPaJE0jyRz7l+sIL29/CvA3D4gGVdo+RNfdxZs58osN825OOPLv7fJRl5481cc4+Lfmo1pfeaLzAG54kvlX0WeFvrh8iQZKBv0jpmTUlmuInhEdwqb1fcCHMG2RuF7liDwRzHUm7We1tBAyAh5hL58Ku8NyG5KyGLMqZPqMg49jip3htO9umoQtDJMsM6hI41UnbJl8AMQMDd6ntXX6PdCF3ZBD9WqLDcxLIS4z5f0dopeDnHHcEA+lBZ9OwI0M0aWcK+euGWOCRIzwQTI0iqG79lGf6UOmeHV1bDe1xAyxFZFIR9waNdu4En7RUAH8KZZ9BV7iPcJAyKktzMJJAGK4xGoDYJYrluPsjH3qkaXMrR6htMjAszAyK4yDCoyN4GVyGGBxxQVngveyT2DTSBQJJ5GUL6ZPxcemW3H86Km+E8YGmwspUrJmQYGMFuXBAGAQ+4fpRQOdFFFAUUUUBRRRQFVt7pgdiwJUkckfhgHHy/oParKvDQZ7d3OyeCCRSJJo5Ci9g2zkx/IlJJFH+FTSDfQ75mmRsyW8wCMTgM5USW8rD0EpDxso+8QeK0HxIhKlbhWTfEuY9y5KyqwKtnPAIyGHqpas6vCsbXMsXBkaJz6qEuEEsJx67LhCPwfFA8dPeIkMccQu1MDuzCWZgSjPtDKQ4HZlIIB7Dime66/02NdzXsGP3X3H9FyaxbqcGQwskayDKt5Tcq0cyF4fwILyRA9/hX2pf1bpOK3Mchd2ikPGAMncqvGufTchcA/tIaDVtW8Y1kJi023ad8f3knwIO+ODySTwAduScUkX1rd3UaajNumkB3bZMBCn3o0HZQVPHrkMO4BNTo13HAZUfC5ONy4GYzgEgAeoG7A7PGvvXTXdfUwxSwuBJGwUjlSwPxMUYYYqJQxyDwJMelB9amXiufpUZA8sbzvcDey4wGH3nZNykepRq+dTvY4I54FcbIpFaJf2oJxuZQf3C3/fauvRvUH0qVop8rK44nig3lsA4WeNFO8HJXeAGGeTgmmvpbpWRVhil015Yxv3uQI3Rgco8TOyuAckFW/ZBwM0CNo1w9xJCockkoQSMBriHIhwzerqoXPvjNTLW0MeoI3Ply3NxAPYrIMAD8PMOR6FflTledOJCHt2WSHcC9vJIqF432lSSVJSRCuA2PiXAYjjcIum28upJDHc+XDc207De2AJ5kCnJxjLFdnxDOeTg0Df0vA5XUvK3+dmBgGBQ+YkKfAc+hZcZ7EGpUcl2v0hWjmLzFJMrg+X5iKhSMngFMMc/me9Vug61LdzavHCQJY/JVXHILrvXsO4G0A474NSL64voZI4Z5Y1Mm5nuFlceYFwAioIz5fLdkOeO/JoLeLVpXBidLqKQqjZSPIUBBuBdgUHxBgcZPtVnPGIbGVizk+SzMZGLHOznuePwGBVPedUxxFo8z/C8OCIpW2oduSzFc8ncMHk+1VOuiV7DUJ5JZJcW8qLuTywoZcbfL/aA5ZiO7Y4wQAs/BmzeLSYFc5zudf8LncMe45ort4PKRo9pnJ+Fu5/fbH5UUDnRRRQFFFFAUUUUBXhoooM08VpAgiQjdl4zknBx5u3acdxhiKTLsgySJgbTpqtj96C5wh/HAxRRQR7qYpaB1xlbeUc+1te/VY9iMkZqj8QrkxSw7eyvKAp7YSRmjBHb4BIVHyoooJ+v6fFJDdEou6PzirAAHOIJvQe8jrj2b5VSdO3KRWitLEs6PN5TIxI+CRcnaw5VgyAhh7mvaKDQb/waiwJobuaMuN2CAxGecblK5qp8k3OjTTb2insmx5kbMvmr7ON3f55/rRRQM/htqb39tDb3ZMwkSRldj9ZG0ThQQ3cnnIPcHPJB44QdPoxijmYyi1v3X4gB5gbylUED7O0MMY/Z9PTyigh+HFjINRvxbztBGZyjKEV2ON5U73Bxgk+h706aV9KdZd95KWWcIpVI1GwuBjG0/Fj738KKKBcudevUn1CIXbH6MjPGxjj52rnDjZ8X4giqZuo7290m8eWdQqQ52xxBd27bkMSTx8XoBXtFBqPhogGlWWP+gQ/qMn+NFFFB//Z"/>
          <p:cNvSpPr>
            <a:spLocks noChangeAspect="1" noChangeArrowheads="1"/>
          </p:cNvSpPr>
          <p:nvPr/>
        </p:nvSpPr>
        <p:spPr bwMode="auto">
          <a:xfrm>
            <a:off x="-512564" y="1676107"/>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dirty="0"/>
          </a:p>
        </p:txBody>
      </p:sp>
      <p:sp>
        <p:nvSpPr>
          <p:cNvPr id="6" name="AutoShape 10" descr="data:image/jpeg;base64,/9j/4AAQSkZJRgABAQAAAQABAAD/2wCEAAkGBxQSEhUUExQWFhUWGR0bGBgYGB4dHxwcHB0gIBwcHB4bHikgGh0lIB8cIjEhJSkrLi4uHB8zODMsNygtLisBCgoKBQUFDgUFDisZExkrKysrKysrKysrKysrKysrKysrKysrKysrKysrKysrKysrKysrKysrKysrKysrKysrK//AABEIARUAtgMBIgACEQEDEQH/xAAcAAACAwEBAQEAAAAAAAAAAAAABgQFBwMBAgj/xABOEAACAQMDAgQCBwUGAQcLBQABAgMABBEFEiEGMQcTQVEiYRQjMkJxgZFSYqGxwRUzcoKS0bIlRFNzg6LSCCQ0Q1Sjs8LD8PEWFzVFk//EABQBAQAAAAAAAAAAAAAAAAAAAAD/xAAUEQEAAAAAAAAAAAAAAAAAAAAA/9oADAMBAAIRAxEAPwDcTVZqWv28B2ySfF32KC7f6UBb+FHUeoeRAWH22ZI0/wAcjBF/IFgT8gakabp8cC7UGCeWb7zH1Zj3JPzoKF+uoB2gvmHuLKfH8UBoHiBZ5wxuE/x2s6j8yY8D86aaKChi60sGOBdwg/vOF/4sVZW+qwOMpNGw/ddT/I12ktI2+0in8VBquu+lrKX+8tIG/GJf9qCx+lx/tr/qH+9eLeRngOn+of70vv4e6Yf+YwfkgH8q4jw10sHIs4wfln/egaDcJ+0v6ivoSg9iP1paHh5puc/RIz+OT/M19v0HYHgWyqP3Cy/wUigYjMo7sP1FcJdShX7UsY/F1H9aW5fDXTm7wH//AFk/8VR//wBqNK/9lH+t/wDegvZuq7JOGu7cH/rU/wB6jy9c6cve9tx/2i/71Ai8MdLUY+hxn8Sx/makL4d6YP8AmMH5rn+dB8T+JOloMm9iP+Elv+EGo7+Kekj/AJ4n5I5/ktWcXRGnLytlbj/sl/2qfHoNqowtvCAPaNf9qBVfxd0vsszuf3IZD/NRXCTxWhz9XZ30g91tz/WnuKyjX7MaL+CgfyFd6DM28WSfsaVqDH0HlY/kDVdeeLd4n/8ATXCj03+YP/pVrtFBjtl47xbttzZyxH12sGx+TBTWkdM9UWt/H5ltKHA4ZezKfZlPIrvrHT9tdLtngjkH7ygn8j3FZL1X4ZzadJ9P0h3Bj+JoSSTgd9v7a+6Hn2NBtoopZ6B6uj1O1WZPhdfhlj/Yb/Y9xRQUvjBqTW0VnKBuRLyNnGcZADY/jT8jZAPvST40ae02k3G0ZaPZIP8AIw3H8l3Uy9M3fnWlvIOd8SN+qigs6Kruob5re2mmRDI0cbMEH3iBnFKmh+IKS6O2oPtDxIRIo7eaOAB8mJXH+KgfKKzXqXxE2aJHeRECe4VVjA5xIeHwP3cN/Cqy88Q9TadLG2s42uxCjyFn4BZVLHBwAAWHc0GuZr2kXoV9QE0n9pXUDu6Dy4IiuVwfiYgAH2Hc96tfEHqj+zbNrgR+YQQqrnAy3Yk+1Ay15mlXVOp2i0n6b8Al+jrIFPALMoOAM5PJ7VXeH3Vry6T9OvZB8JkLtgD4VY4AA/QUD3mvc1jnh34oSXN/LBcgqs53WwIxt44Tt2ZRnPvn3q78LOu5L6S7hul8uaJyyp+ymcFO3JQjBPrmg0fNe1jg8Rbl7y/uYV8ywtISu0nAZwfhYHGck5/yj8Kq5ev9cvE8y3hit4W7SMUXA990zAEfgKDd6Kqeli5tLcySCVzEpaRTkO2OWB9QTSN4reI39nzW8MJy+9ZJwPSL9jn1bk/l86DTs17Wadd+JkdpJYrEwZZmSSU+0Df1Oc/5a+PFTra6tJLWCyEZa5BKu2PcAY3EKO+cmg03Ne1iegzXS3tu2o6xE7Bxi1iYuWLAgAiIBRyfXI4qHrHjjdFS1vZiNMlRJIWcZ/0qM/Kg3fNBpF8NE1VjLNqbDEgTyowU+HuScJwMgj1Jp7oM36J01LfW9UjiG1GSF9o7BmyTj8yf1oqf04udc1M+0VsP1Vj/AEooG/VLcSQyRt2dGU/gQRS/4Xy7tLtB+zHs/wBBK/0polGQR7ikvwgb/k8LnOyaZB+AkbFA6sM96/NOtdJTx6q+lQsy293IkmB22DLZ7fc+L9Bmv0vUKTTIjOtwUHmqhQN7KxBI/UCgwToTouVtXNpcEtBp7tIFPYliCh/zYVj/AITXz4g2UT69Os139EQxKxkAJP2V+DAI5Pf8q32O1iieSXCq8u3exOM7RhRz7D+ZpD13StDutQVp5I5rmQrGI1l3DI7ZVO3z3UFB4QRaWl862ktxPcGJiZJFCpt3LkAd8k45Oav/AB9b/klvnLH/ADpz0TSLODcLWGCMr8L+Uqgg98MV5z270avFZ3DLbXHkyMTvWFypJ2852E5IH4YoMNvPDJhpTX1zdyOy24kjj9FyBtUlieADjAxVHe6vM9hYadBC8gx58iKrHzMyNtXC87RjJPuR7V+g+pNQ09YWhu5rdYiBmN3UZC4IAXOT27Cvelmsp1F1Zqu0p5KsqbRsjZsKBgYAJNBgHWGm6tJjUbi2FuIAiqUAXaFPwHbkngkcn5VaeI+nXOLTVIVeGS8jCTqmQRIygfo4/kK3vWpbcROLpoliYFX81lCkHgg7iBilk9b6Zczw2SOs7O4KBFyimP41JbgDG3jGaBe1vpsad01NBj49gaUj1dmGfyHb8qyPTW0hIY2uPpk0+PjjQqka8nABI3Y/A+tfpnULW31K0eMvvhlBUsjex5wfQgiqXRejtHgYpFDbNLEAW3lZHUHsWDElfx4oLm2mS209XjjISKAMsfc4CZC59T6ZrIukOgm1W1u7+8ybi6DeRnI2kdn/AAJAUfuj51p+t9cabbhkmuoe21kRtxxjsQmccVbaBcwvawyQDbAYwYwRtwmOOPTig/PnTPhy9zpd3dSBvOQEQKSc/VcuMfPlQPcVC6tuGlsdGN3uC7JVJXlvKV0AIzxnb7+1fpHS7+CS3EsLJ5BDMGXAXAJ3H9ck0ua5ZaTNBa3NwsTW6kLATwn1hAAx2I4zzwMZoMq6Lu9LF9brZWNxK/mKPOmc/Bzy+xOMj506f+UHGF02MKAB564AGPut7VpdjYQwqFhjjjX0CKFH/dFVVjeWOpqSvl3At5T9oA7ZFyAwB/PB9aC00c/UQ8Y+rT/hFTDXgFe0CH0ec61rHy+jD8vLJ/rXlfPRmf7a1n2zbf8AwzRQPr9qRPBon6FKD3F1OP8Avc0+GkvwttykV4D/AO3XGP8AUKB1ooooMf668NJrma8u5rxhAFZ44l3Njanbk7VGR6A1W+DHS9s9hJfMhNwjShH3HC7UGCAOM8nmtg6jhZ7W4RBlmidVA9SVIA5pO8POmLiz0eW3lUCZxKwUEHG9MKCRxnNAgeFfiNZ6bYyLOZHmeZn2quSQQozuJA9D3NedB6ul/r9zdqjKjQyNtJGQAip3H508eEvQMdtaK93aoLosxJcBiFz8I9QvHtXz070bcJquoXjqqRyq8cK5GWyAAcDgDj196DD+lzAwO+xmvZi3AWRlUDHqEUsTn51+i/CvzvoRE1qtoBIwihUEYTCnJ3EkksW5rHej+ntfSJobVXt4nbcxbYmT2+0Rv9PSto8N+nrixtmS6m86aSQyM24tjKqNoLcntn86DJfHRkGsQearyReShaNWIJ+NxhTzgnA9KsugjM13AbTSFtYN31k7qXfZznDvjGRwcD1qR4rdOajPq8M9jExMcKbZBtwrB377+MjNXXRXSGrLdx3WoXm8IHxEHLcspX0AUYyD60CH4e9eHTrqeGbd9EkmcZwSInJOCPkQOR8s1X9KuBp2tS5zuCKD6ndIf51qPR/hnstbyC+2OLqTeAhJ2YztYHA+LJzS9F4eXVrpep2wXzXkkQxFe7opGDj0PfI/Ggz7pOVDEEj0o3lwScyMXK9+BsUY4+ZrQup+pryLS4LF4xHf3ZKLDGAvlxbtoAAJA3Dgc+p9qq9B6H6g8kW4m+iwrnCmQDv3/uwWP5mtA0Todk1QXczeYIrWKONjz9YFKuRnngDP+c0GN6b1PdRWMujJG/nSTmMD1Ctw8Y+Zb17YJq56H0/+1LKbSZnMc9q5lgz2yMq6MPUBj+W75Vrlh0LFHqs2o8EyKAq4+y+MO35gD9W96+NN6JSHVrjUBjEsYCjJ4kY/WEj2wF/U0GQSdc6nawPpEiN9J3CNJM5cK33R+1kYw3sa2Lwx6OXTLQRnBmf4pmHv6KPko4/U+tUXRXQk66jc6hqBWSXeRBjkBcY3j2wuFA9MGtMFB7RRRQZ/0O+dY1k+u+AfpGRRXvQv/wDLayPXzITn/szRQPxql6UTEcp/buJm/wDeEf0q6Y8VB0OHbBGPUjcfxY7j/E0EfqvXUsbWW4kPEa5A/aY8Ko+ZOKWfCPrU6lakSsPpMRxIBxkHO1wPb0/EUi+LfW8Z1GC2ZWkt7Vw8yKf7yQcheeCBwD+JpR03qaWx1MagttJb287nMRBCshxvC5ABwTuGOxxQbNo3iAp1W50642qVf6h+wYbQdh/e5OPft+M1+td2rDTo4/sIXmdvYLkBAPXJHJrH9S6cfVdY1A20m14wJoj23EbMDPdSfQ+9TfCzUZ7jWLmW6/v1tJA2Rg5TYvI/awOaC5uvFjULqV49NsSwQkbirSHg9224Vc/M07eFvWL6lbyGZAk8L7JQBgc9iATx2II9xWD9I9fXFjbzwW0YMtw+RIckrxjCqO7fP+Fbh4O9KSWFozT8T3D+Y4zkgY+EH58kn5mg7ah1lINah05I1CMm93PJI2sQFHpyO9V3i91lNYi3itXRZJ3wzYDMqjHYHgEk9yKS/EPTJrvqNYLeYwyNEg8wEgqApJ+zz24xVT1j0INOvNOU3DzvcSjezDH2XQcck/e9TQP3VXibcwXb2NpZNPMgXLctnKg7giDOOfUirPoLV9SluW/tIwwhkPlW6sgckHJO3cW4H86y/rRlOu3m+9ayVQoMibyzAInwAIQTn5nHFMfg5Dp7ag7Wxu5pUjY+dPtC4JA4UZbJz3J96DTevOpP7Os5LkR+YUKgLnHLHAyfaqS88QlttKt72dQ006ApEnG52GcDOSFHqea4+PDY0iX5yR/8YrOupra0ktdKS5vXtmSzRwoiZwQ3IYFT8LHH8KC7j6j6ll+ujtUSNuVRlQcHtwzByfxxWz2xbYpfG7aN2O2cc4/OvyrrhhkeOOxu727ndsZcFQf8IJ3E/jwBX6g0CzaG2hidizpGqsxOSSBzye9AsaV1u0+sT6eIgqQIxZycszAp2HYD4vnUbxB66ksbu0tYY0ZrhhuZ8/CC4XgDue/6CkR+rLfTeodRnnDlSuxQgBJbEZI5IA7H1qs1brGPV9Z0944njWN0QBiCT8ec8cD+NA59XeJ9wbprLSoPPlQ7XfaWAYdwoHGB2LEgV36T1DXmvYkvFiFucmQjy+AFOANrZBJx6VmtzZaZDcXJk1K6DeZICsMLKftH4SxbDc+vajw+0n6Vq0clo1yLaF1keWVhuCoMkOV+H4iMY9jQfp0V6apOmuq7W/8AM+jSeZ5TbWOCOT2Iz3B96uzQIvRY/wCVtYPr5kA/SKivvpLA1bVx7tbn/wB1j+lFAz9QXwgt5ZD91ePmTwo/MkCplvHtRV9gB+gpL8WL0RW9rv4iN7b+afQIrhjn5cU7I4IBByD2I9aCksekraK4nuRGrSzsGLMoO3AAwuRwDjP4k199TdM29/Gkdwm5UdXX8VPb8CMgj2NXVFBT6T0zbW0008UeJZzmRsk59gM8KPkK+R0vbC6kuwmJpIjE5B4Kkg5x+1wBn5VdUUC/oXRdjZ4NvbRowGN+Nzf6myf40wUUUFRH01bLdteeX/5wwCmQknAAxhQThePYV5q/TNtdTQTTR75LckxHcwCkkHOAcNyo75q4ooE268M7Ca7ku5ojLJIwYh2OwEKB9kYB7Z5zTNp2lQ242wxRxj2RQv8AIc1MooK7XdEhvIvJuE3x7lbaSRkqcjOCOPlVTrvQGn3nlme3VjGgRNrMmEXsvwEcDJ4pnooKPQOkbOy/9Gt0jP7WMt/qbLfxq7xXtFAr3Ph9p8txJcy26ySyEFi5JGQAOFJ2jt7VNi6SsllSZbaJZIxhGCAbfXIA4z8+9XdFAm3XhdpckrTPaguzbm+skALHknaG28n0xTLp+kwwR+VDEkcf7KqAOfcetTaKCs0Pp+2s1ZbaFIlc7mCjuasjXtFAl9PDbrWpA/fitnH4Ydf6V5XfT4D/AG1dv6fRYB+e+T/avaC26q0GO+tZLaX7Mg7jurDlWHzB5rJNP1vVenz5N3C11ZLwsiZO1fTDenH3X/I1uVfLoCMEAg+hoELSvGDTJgMzNEfUSoRj8xlf0NM1r1XZSDKXduw/61P965ah0ZYTnMtnAx9/LAP6gA0u33g3pUhJELxk/wDRyMB+jZAoG7+37XGfpMGPfzUx/Ootz1hYR/bvLYf9sn9DSWPAvTv27j/Wv/gqbB4MaUveKR/8Urf/ACkUFtL4laWve8iP4En+Qqqn8Y9OGRGZ52H3YoiSfw3YH8auLfw60xAALKE4/aXcf1bNMFtp8UYxHFGg/dQD+QoEu28TfMI8vTNTbPY+QAP134/jVnd9beV5ReyvFWVlTcyRrtZzgBsy57+2aa6rOodChvYTBOu5CQeCQQR2ZSOxFBZA17Wcjw+vYP8A0PV7hFHZJlEo/Dk9vyrrHpGvA4OoWpHuYO/48UGg0VnT9P67IMPqcMfP/q4BnH5gVmHiGl9HP5EV/eXrIPrtgcKjH7mEJGcdx6ZoP0iZR7jP4191+TdB6P1O7kACToB9qWXeioPUktyfwFbXoHVCWGlxPM8k7v5rwpuLyPErHa2T2ULg5PABAoNBurlIkZ5GVEUZZmOAAPUk18214kgBR1YEAjBHY9q/K3VnW97q0oRiQjMBHbxk4yTgA+rtz3P8K+NV0uSytR5gKXQunRsOchEjQ7cqcYJbP6UH60orD+gdOl1FLiSy1G9tkjkVVSR/NHKAkkEj72fyq9l6W14syrq6lRjkxAH+Cn+dBqdL/VPWNpp8bPPKu4DiNSC7H2C5/icCs41PoDWGUmbV32+ymTkngAKCASTxXXQPCtIH86TfczxncDLwm9B7H7Q3kfaPZCfUUFh4W6zPdX97NOu3zooXSMHPlxguqqw9GPf8/nRXDwklH029GQeA21G34JY7i7dmdie/YYwvFFBrNFFFAUUUUBRRRQFFFFAUV5mqnXOoYbVoEkJ3XEoijAGTk+p9lHqfnQW9fLOAMk4A9TSd1JqcssUzQl1giBG6L+8nkzt8uI/dXdhS45JyBjGaidKdDOLWKPUJDNtBPkbiYwWJJL5OZm5+98IxwKBmtOp7SWbyI7iN5cE7FbJ479uOKtI4wucADJJOBjJPcn5n3pWh6HQStKbicMwChYiIkVB2VVQZA/Ekk1LPTgiUtHPeFgDgCYuT+AkypP48UHDxHa4NjJFaxs80+Ilx2UMfiZj90Bc8/hSzrfTEiWUttCRNqFyirJJtwqxAgFRniKILkKBySCcE5rrpPV08d0Vv5WtYANqLcQhWlJ+8ZU+qHP3R3rRISp+JdpDfeGDn25Heg/NnV+hf2DHEkcha7uFbfMBgRp2Kx+oY9i/fHbGahWskVzo9y9wuJLZ4lt3A7ls7kPuW5Zick8ewrUPG3o972SyeP/pRC3yEhGG/AYP612668P1aysbG1XZGLlN7Ac48t90je7fj6kUC/wD+TXdDF7F65jcf94H+lbDKdjlucEqAB6luMkfpz7LWV+G3TUmlamI34W8ilMak5ZRE4I3nGCxU547VrrQAsG7H1+ffGfwyaCFqkrqQV4AHH7zsdqL+AySfypP17VHjRo/OaKLymklnIDbIs7RtB+1LJtcgDOCxJHABcdTyxCjnALEDGT90YJPByc/lSF4l6Kk0UaXE6W9pE5llYEbiANkUaD1YqCfxoKXwlvXuJ5XhVbeyRCkMZG5nbcpaRjkF37bmP7QA9a9qZ4VXrTXkpRDBbJbqttDgZEe/h3zzucgnPrz7UUGuUUUUBRRRQFFFFAUUUUFR1bdPFZXDxHEgjbYfZyMKfyJFJenaNc6lHuvQ0UsMscJIypZYW3SyRkDK+a2BkeiCrbxA1to3t7UQu/0mSP417IBPEDu+RB71f3nUEUVxHBJvRpeI3KHy2b9gP238Hg47UFjBbqihFAVVAAA7ADtXTFe0UBRRRQR7y0SVCkiK6EYKuoYH8QeDWfaFp40u9JniEcc52QyQFhboWPCtGzHZIxwN3Y8AYzWk0jeIDyK6bpCsEgC/EoMQkDcCUgb035AWQH4WWgbr+081QpJBDKwI9CjBh+XGD8jUoivmHOBnGcc47Z+VfdAl9eL5Vzpt12EVx5bc/dnUp/xbabLa43NIv7Dbf1UH+tUniBpzT2E6p/eKokj/AMcZDr/Fa7aDeebLMw7OkEg/zof9hQWF1hXDEFg2FwBwMZbcT374H44rNvE6wjZ/MlxILcGQK+PKBbhXmxywUAKsa8uQ3oa1CdwOScY+I/gP6VnPUEiOv0q5BiiH1kaEAkE8IQh4kuXxwDkRjHrQVXg/LM15duw3Aonxy8SZySMgcLledv3VCDiijwyPmX8rMQh8jiAfEYlMgI81/vSvyzevbPtRQbDRRRQFFFFAUUUUBRRXhNBT9SW5Ci4QfW2+XH7ycGRP8yj9Qp9KLa+gu2lhK7jC6khhx6Mjr7gEEZHYqfauM/VduDhhKYycecIXMPPH94FK49N2cfOqi216E3OIVKeRP9GlBGAwl5V1weR5q7Qfm1A7UUV43agM17msza0uZZCZpZVcybBKsrIkMpH1aQxj4ZVHAdn7kkD5OvSupNc2scjgCTlZAOwkRikgHy3A0FvVB1bdOkaokEdx5pKtE77C42klUO0gtgHg47Vf1U9S2qyW8gzhkHmIfVXT4lYfmP50EXoXU/pNlG4DDG5MOMN9WxQbv3sAZ+eaYK42gXYCoADfFx+9yT+ZOfzqJ1BftBbySonmOo+FPVm7BR7k+g9aCewB4pI8P5AJ7mHOTbxxQn5GNpQM/MrtP51Y2GjSzSC4uJpMZVlh+KMIVGMMqyMrA98HJz6+lVHS92sc+sTgHablVXH3nWNVIHp9s/xoGhow90eOETGR7nP2vTgE4X94k+lK3UXTktyjmK58oR7gPhwzHnIEjZ8tS3d1UsTk5xwGLQpxHDHubc0r4BGDljkk/hgE5PP8q5dQeY6zKokB2qsZhZfM3HOWJYFYwBwGbt8RAzigSfDawSzvp7dVg3+QGkMbSMwbcPhdpPU5zgAUVz8K9P2X9yFkTCxKMxZZCxc7vrXGZ2Uj4nHGWooNdooooCiiigKKKKAqg66uGSylKnBbYmfYSSKjHj2DE1f1A17TFureWBjgSoVyPQnsfyOD+VBXeYzSlEO1YmUbAPu8Dge2OCPY5HphVm6YeK7vJxl1ubi28tRnKssgd2bPAUYJBHoTXbo/qB2mMV0Sl5HhJ49pOccCRSByjDDD2JYdjw/QPnPfgkc/0+VB2oryvaCo6iuYIo1efOEdWQKCSzryoAXkn5Vx6Ms3ith5q7XkeWZk4+AzSNJsOOMruwfmDV4RRmgGbFKHVeim7nMaymCUW7eVIp5G5sOGXs6Y2gg+/oa79dayIYWj8symWOThQWKgLwxQfEyliqnHYsPTOPOntAkiufOd8xLCI4UOSyhiHcMxPIDYA9cD5UFtf36WVtvlPwRqqk9ueFHfsM45PaqA6eb+2dxKrl2DQtFJLGo2nKjeDz7b1UZ9qtup9QQK1sHKzzRsUCxmQgDALFRjIBI9R3pbsLzVAjyJHG8acorjyS3w42BOfKCEZAJJbd9oYoHeaZYIWduFjQk8+ij3Pft3NZt0ncMml24cDzbyRppMZ5E0pIzjPByuT6Luq96/vpP7GlOCJJkSMDt8UrKnoTj7XuaiT6X51xHBA+1YVEUhUcpEi7cZzw7NkL6gAt7UEjoPdO0lySfIQvHbZ+8MjfNjsNxXj5bj96rPUryKISM48zfkYbcE2n0LOPLHtzj0qeJYkC28W0Iq7dqMMqoGNoAYODj2FZT11fxLdmNFicMAAHvpozkj7Lxltoz2ywweM0Fr4cwFtRun8+RsRBfKlUIYwWyoTyyYmj4PKH24oqx8G9ES3hmcRtC7vtaFpRJs2ZwQQOA2c+ueDmig0eiiigKKKKAooooCiiigoOpOmY7orIGaG4jz5c8fDL7g+jqfVW4ql6a1jUS7RSrDcDaTFMh8vcobaGkU5wDhsFc5x2FOtxHuVlzjcCMjvyMcUmdNzCKeO2uzsureMpC+cLcQHABHABcbV3J6HnsaCRL1PcpLtazkki5DS2+X2sPYOF3/AOXOMVC6b6ptYSyz6sJixG1Z1SJ4zzlWG1TnPGCOMGmHV9KmaNI7af6Mg+0QgLbfXazZCt8yDVJ1j0vCNPbYv1lspkiduXyPifcxyTv+IN77qB0RwQCCCDyCPak3xM1GyggzduA5VhCCGbDkcOFX1U87vTnFTdGv4oLaWbKx2sQJVe3lhc5UemOAQPmR7Vmeu9UXE0ttDDEHvLhxc7XQEIhJ8mFgx+FRFlm/xfOgt/C/q20kuZRLdNNeTBQJZF8tWVckRxqeEwSeO7d/lTvc3k1xI0ULmAIZI3YhCS20FXj75x6g7T8Q9qx/rLVnjQSz2OmzxOTH51puUxyDuvmYBVweQcHtTZ4VdSxarGI7lm+lwLtyJGUyxn7xCkbiMAH8j60Fpd6UtpJGbmRriHbvbzYnn2MgG8oxJEStyxLdgDg046RrdvclhDIGKcEYII9jgjOD6HsRyKiW/RtmgXEIbbuCl2ZiobuF3HgH2FeXkMNmTJDHmeb4EQMfrG9M5OAFAyW9FzQV/XsEk5traDYZDMspDcqqR5O9gO43YwOMnira0036LB5cIZnJLM5KhmdiS0jZ4JJzwB8gOK6aNpfkKzu3mTycyyHjOOyrn7KLyAPTk9yTUa/1NScSLImRlRg5z75jZuPyNBS61JC8LiR4VU8MHELKW/eRwjBj27ikjp7SPpkjb9rWEJ5ViXRmB+wglPmwt8gzL+OaYusdMna2Bs5FR2bGxviEwIPwEH4Dux95VOQR8qja/cPZW0dpDaMURQ0v0aRCVkYZbEZ+PGcn070Df0jtLSkBcjaPhTbwM49BkfhxRS/4RazFcfSNkmXBXcjIEkHcfGBwfbOWPHJHaig0iiiigKKKKAooooCiiigKqeo9Bt7yLy7hAyj4lbOGQ/tKw5U/OralrxHmZNNuijbSY9u79kMdrH8gSaBF6f6Ltp5Y3a5u5IZfNaOKS4bDJGxUEbcE54b8DT91HpZ/s6a3txgtGUQZJxu47k9hknv2FYYkcuoa3FbWsjRR2mIonQ48uOEYdh82OefXcO4pgj128vNSuNPN7K9rCspkZEjSR1ReVLKoxlztyMUEfpljqdzdfSZjHYWhWWSJD9W7INuSTzsOwtj5j15qq6k1hrYSyqD/AGhqXK4HxQWrcRovqsjgL8wMVWdGzGC0uZ5V22ZkU7M8zypkxwg+qDO5z7Lj1pj8J9Be+upNWvSDFEzOGbsZF5z8kQflwPagttSuI9DstLt5QCzTedcJgNldpD8HvgsB/lqZf9N2d2n9o6HIsdzB8W2P4VbHJR042kjPtn50g6ys3UOpO8RCxbhFEWzgLhiOO5JCs5x2FRtMF509qMbToVUnDYOUljP2tp7HGc+4NB+h+nupEurOG5QEmVeEHfeOGX5YOefQc1N0/TirmaUhpmGM+iL32J7D3Pdjz7AKXhq4inv7VTmMSi4g9jFONwx8s5/jTbdX/wAQUEgKcuSGAAUZPxbCp9OMjPPNB1uZJA67RuQ8MABkH3yzDj5AHtS1q96UyJYmnkUAhYxkDn74UnuOchKmXF2soD20YmUjP0iIxttbPOU3qzducd666RZMgTaz7SSTyzKQfQrMTJETnhQSBj8qCHod/wDUtdzkRZyFRvhACg4GGyyng8A+/FImr9SyXrSCJrds/YEMwdhxx5kMwUn8YyGz7069UyFh5MEjxsinDrlipPAIUyqZcduzDPHesi6ksZNjSXkMd7Cpw11bjyp4T6iWPA5HtIv50Dl4KXEhuL2O5QCeMRjcUKuVO7hi3xNjA+1z8zRUrwUuZiZ1aYXEASMwTEYfBLZRj3BXH2WJxng4NeUGq0UUUBRRRQFFFFAUUVyup1jRndgqqCWJ7ADkk0EfUdTjgXdI2PZRyzH2VRyzfIUnapbanqSvHiOxtXUqd4Eszqw5yo+GMY9Mk1X6jd3CslxLp8s0bu5BhwZipI8lXU8xx7c5UHk4z3INlBrGr3K5gs4LRMcNdMxbH+BO35mgy++f/wDTF+30bF1vhUOZFI2MTnGV4ycZx3wa69InS447i7vLtZJZwzNbpvAG4k7CvBkOfQ8fzq4abUIb24t7uzGoW87eZP5Ue4AlQA0ZzlcAAbW54OPeq/QdX6djEjNZTCXBUwyI0pHOPhySFP6EdqCmlY67eWtnZxtBaQIAF4+Af+skbHG49hTh1xqAl8nQdL+STMvIRB3DEfqx/LuarbfqaeVHg0TSzaCX7c5XGF7Z3Y2rjPucegqFdX0ejWk0Vk4ub6Qf+dXSfEsIY42q4+8T2z68n2oC/wBOAdrTSpiJdNXzBtxvuJWyJ3B9SgwAvPBIpi6W1AdR6dPa3e0XUOCsgGDz9l8ehyCrAf1qj6seLTbzRrqBdsPlKSw7sCfjLH7xIckmuXUdxJoOtfSI1zbTZcAdmjcgyL8yrcj8R70Enwo1aSG48qZsPGGtGB4K8loSTjsHDoOD9pa0PTb0NKy71U53SHLbyPbcUT4T7FTk1nvUWmb9YVrVEuIdUiBxnIXld0hx22FQ/PrkU8dV6BBZxPLF9KjDFci1VNqlBhS67CdnJJ7+uaBugdcP9GjVW9dyFBn0BwMnjPIziqHUeoiiNDJHIkoBZgHyxA53Rsoy4HHpkcblwc1aWkoFjGyyRtlVPmwgKjEnJZRyoBPvxyckVnfXE9wqB0iV2jO5hllk2r3eEg7gUzkg5ZP3kNBQdaaoZ7dbi323VuCPNGPijPvIoO+Jx23AkeoI7VW3Os3UUcdzCwkAAxN9pvKzzFPx9eg7HIDL6+58EpuMXVowS5IwSAFjuARlopk+yJz6j7Mncc1V6XqnlE3FupWMEG6tR9w9jJFuzhfTnO3O05U0Gr+CawsbuW3xGrmPfADkRyANkofWNgQR6jBHpRUrwg0tIjdTw7fIuPLZAvYHDZAX7o57enI9K8oNKooooCiiigKKKKApY8SZtmnyueVVoi//AFYlTf8AiNueKZ6jalZJPE8UgykilWHyIwaDtG4IBHIPIPyNU/V2qNa20s6ru8tGYg9sAE8//g0pdM9RPprJp+ogqqnZbXR5SRM/Art9xwMDmnPXbI3EDouD5iMvuCrqQfvAe3PNB701bCO2iHcsodm/aZhlmP4k1SdU+HVlfOZHQxzf9LEdrH/Fjhvzqs8KOpTJE1hcfBd2f1bKeN6LwrjPfgDP5Hsa0HNBmK+DkZXY9/eunopk4H5dqqrvoW1VX01W+IYkR4gRMcn4RODiN19m3DGOwPNatNqkaSCNyULfZLDCsfYN23fLvVP1TEkjqJLUTIiGQuwUKpU8Au3K+p4BzigzzW/DXU5rOK0ae1ljhwYyVZXX3GRnjH8hU268P9TvbWG1vZrVY4SNrqjPJgccMcAccH3rVNPYNEjKu0FVIX2BAOPy7VIoFno3oi101MQrmQjDStyzfL91c+g4qV1RFO0R+jTeXKnx7cKfMUd0+IHGewb0OKuJ5lRSzMFUDJJOAB8ye1ZH1yDNqSuJJIZUAis5Qw8tpVHmNFJ6jfuABzjigkdR3UKxFI0XyJ0Ryd7Rk7sh5FKHYvLbXwoIOCwKnIW7PUZrfZazuzZY/RLhzglk48iXPKSAnaGPHIHKGoM9xDcK6OhgjnLLIhPMFwGxuAA+zuZVJ+8snP2K46XY3V4VtZInmSSPbNInOx4/hjlJzxKhGxh3ZV9c0EDUAYnluoY/qz8F5bYI4z8TgD7OGx25RsHsRVHfb7W5S4ibzY5BvjYj+8j7Okn7w5Vwfx9c03yWNzFGZriMpNA2yYt9maI/CsvszKPhZe7IQe4qstNLbz/IgG5ZGaW2VuyzIPrIDnuGXK5+8Nh9aDXvBy0EdrIY3LW0jiS3B7orD40J91fcv5Z9aK6+EFsqWb+UW8lpWaIN90EDcn4q+5T8waKB8ooooCiiigKKKKDjdylELKhcgfZBAJ+QzxmlmTWtRYny9OAH3TLcKpP4hA2P1prNKlxcyl3ieTDAgEqSNuf7t+OdrA7GHcMMjvQQ75tWmXa1tpyK2QRLI8mffjYAePSl6XR7+KMQHUILaIHPl2sTllDdgpYkqCeB2HoOcCrZrgujlhh1ccSDcrjcFLYB+BxuB8xMZHPvXCe/TzY7JG2KY3mMpOZUhyAY4z6OWbZx22E98UCN1kN0im0kuLi/gI2zK26ZgSch0jj4A7AEgj1zzjSuj+oNQCRpqNnIrMOJowGHPbzUU5jPzxj8KYNDt4LdVhjjSFmBbyxgt/icjux9SSefU1cYoI99ZJOhjkUMjdwf/vg/MUv6n03OyLHHdZiVg3lzpvDAdkdlKsyZweck45J7U0VWa/rsNnH5k77R2Ve7O3oqL3Zj7UCvaeISW8k0GqGO2mhwQVLFJUbsyZGfxFL9943QbpfJhkkVVCxErjzJD3z6qoHPuaR+oHXVLma9uVcIgKCGLG+NUyR5g9T9rOPskrnjJqbZaXa2sadikoH16qCy5+/k9tpZW47q0isDsoJWq9btq9rBaS74JJS6OwBWNpxjyUJOfhY91zkHHpVQqSPaJE0jyRz7l+sIL29/CvA3D4gGVdo+RNfdxZs58osN825OOPLv7fJRl5481cc4+Lfmo1pfeaLzAG54kvlX0WeFvrh8iQZKBv0jpmTUlmuInhEdwqb1fcCHMG2RuF7liDwRzHUm7We1tBAyAh5hL58Ku8NyG5KyGLMqZPqMg49jip3htO9umoQtDJMsM6hI41UnbJl8AMQMDd6ntXX6PdCF3ZBD9WqLDcxLIS4z5f0dopeDnHHcEA+lBZ9OwI0M0aWcK+euGWOCRIzwQTI0iqG79lGf6UOmeHV1bDe1xAyxFZFIR9waNdu4En7RUAH8KZZ9BV7iPcJAyKktzMJJAGK4xGoDYJYrluPsjH3qkaXMrR6htMjAszAyK4yDCoyN4GVyGGBxxQVngveyT2DTSBQJJ5GUL6ZPxcemW3H86Km+E8YGmwspUrJmQYGMFuXBAGAQ+4fpRQOdFFFAUUUUBRRRQFVt7pgdiwJUkckfhgHHy/oParKvDQZ7d3OyeCCRSJJo5Ci9g2zkx/IlJJFH+FTSDfQ75mmRsyW8wCMTgM5USW8rD0EpDxso+8QeK0HxIhKlbhWTfEuY9y5KyqwKtnPAIyGHqpas6vCsbXMsXBkaJz6qEuEEsJx67LhCPwfFA8dPeIkMccQu1MDuzCWZgSjPtDKQ4HZlIIB7Dime66/02NdzXsGP3X3H9FyaxbqcGQwskayDKt5Tcq0cyF4fwILyRA9/hX2pf1bpOK3Mchd2ikPGAMncqvGufTchcA/tIaDVtW8Y1kJi023ad8f3knwIO+ODySTwAduScUkX1rd3UaajNumkB3bZMBCn3o0HZQVPHrkMO4BNTo13HAZUfC5ONy4GYzgEgAeoG7A7PGvvXTXdfUwxSwuBJGwUjlSwPxMUYYYqJQxyDwJMelB9amXiufpUZA8sbzvcDey4wGH3nZNykepRq+dTvY4I54FcbIpFaJf2oJxuZQf3C3/fauvRvUH0qVop8rK44nig3lsA4WeNFO8HJXeAGGeTgmmvpbpWRVhil015Yxv3uQI3Rgco8TOyuAckFW/ZBwM0CNo1w9xJCockkoQSMBriHIhwzerqoXPvjNTLW0MeoI3Ply3NxAPYrIMAD8PMOR6FflTledOJCHt2WSHcC9vJIqF432lSSVJSRCuA2PiXAYjjcIum28upJDHc+XDc207De2AJ5kCnJxjLFdnxDOeTg0Df0vA5XUvK3+dmBgGBQ+YkKfAc+hZcZ7EGpUcl2v0hWjmLzFJMrg+X5iKhSMngFMMc/me9Vug61LdzavHCQJY/JVXHILrvXsO4G0A474NSL64voZI4Z5Y1Mm5nuFlceYFwAioIz5fLdkOeO/JoLeLVpXBidLqKQqjZSPIUBBuBdgUHxBgcZPtVnPGIbGVizk+SzMZGLHOznuePwGBVPedUxxFo8z/C8OCIpW2oduSzFc8ncMHk+1VOuiV7DUJ5JZJcW8qLuTywoZcbfL/aA5ZiO7Y4wQAs/BmzeLSYFc5zudf8LncMe45ort4PKRo9pnJ+Fu5/fbH5UUDnRRRQFFFFAUUUUBXhoooM08VpAgiQjdl4zknBx5u3acdxhiKTLsgySJgbTpqtj96C5wh/HAxRRQR7qYpaB1xlbeUc+1te/VY9iMkZqj8QrkxSw7eyvKAp7YSRmjBHb4BIVHyoooJ+v6fFJDdEou6PzirAAHOIJvQe8jrj2b5VSdO3KRWitLEs6PN5TIxI+CRcnaw5VgyAhh7mvaKDQb/waiwJobuaMuN2CAxGecblK5qp8k3OjTTb2insmx5kbMvmr7ON3f55/rRRQM/htqb39tDb3ZMwkSRldj9ZG0ThQQ3cnnIPcHPJB44QdPoxijmYyi1v3X4gB5gbylUED7O0MMY/Z9PTyigh+HFjINRvxbztBGZyjKEV2ON5U73Bxgk+h706aV9KdZd95KWWcIpVI1GwuBjG0/Fj738KKKBcudevUn1CIXbH6MjPGxjj52rnDjZ8X4giqZuo7290m8eWdQqQ52xxBd27bkMSTx8XoBXtFBqPhogGlWWP+gQ/qMn+NFFFB//Z"/>
          <p:cNvSpPr>
            <a:spLocks noChangeAspect="1" noChangeArrowheads="1"/>
          </p:cNvSpPr>
          <p:nvPr/>
        </p:nvSpPr>
        <p:spPr bwMode="auto">
          <a:xfrm>
            <a:off x="-426839" y="1761832"/>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dirty="0"/>
          </a:p>
        </p:txBody>
      </p:sp>
      <p:sp>
        <p:nvSpPr>
          <p:cNvPr id="7" name="AutoShape 12" descr="data:image/jpeg;base64,/9j/4AAQSkZJRgABAQAAAQABAAD/2wCEAAkGBxQSEhUUExQWFhUWGR0bGBgYGB4dHxwcHB0gIBwcHB4bHikgGh0lIB8cIjEhJSkrLi4uHB8zODMsNygtLisBCgoKBQUFDgUFDisZExkrKysrKysrKysrKysrKysrKysrKysrKysrKysrKysrKysrKysrKysrKysrKysrKysrK//AABEIARUAtgMBIgACEQEDEQH/xAAcAAACAwEBAQEAAAAAAAAAAAAABgQFBwMBAgj/xABOEAACAQMDAgQCBwUGAQcLBQABAgMABBEFEiEGMQcTQVEiYRQjMkJxgZFSYqGxwRUzcoKS0bIlRFNzg6LSCCQ0Q1Sjs8LD8PEWFzVFk//EABQBAQAAAAAAAAAAAAAAAAAAAAD/xAAUEQEAAAAAAAAAAAAAAAAAAAAA/9oADAMBAAIRAxEAPwDcTVZqWv28B2ySfF32KC7f6UBb+FHUeoeRAWH22ZI0/wAcjBF/IFgT8gakabp8cC7UGCeWb7zH1Zj3JPzoKF+uoB2gvmHuLKfH8UBoHiBZ5wxuE/x2s6j8yY8D86aaKChi60sGOBdwg/vOF/4sVZW+qwOMpNGw/ddT/I12ktI2+0in8VBquu+lrKX+8tIG/GJf9qCx+lx/tr/qH+9eLeRngOn+of70vv4e6Yf+YwfkgH8q4jw10sHIs4wfln/egaDcJ+0v6ivoSg9iP1paHh5puc/RIz+OT/M19v0HYHgWyqP3Cy/wUigYjMo7sP1FcJdShX7UsY/F1H9aW5fDXTm7wH//AFk/8VR//wBqNK/9lH+t/wDegvZuq7JOGu7cH/rU/wB6jy9c6cve9tx/2i/71Ai8MdLUY+hxn8Sx/makL4d6YP8AmMH5rn+dB8T+JOloMm9iP+Elv+EGo7+Kekj/AJ4n5I5/ktWcXRGnLytlbj/sl/2qfHoNqowtvCAPaNf9qBVfxd0vsszuf3IZD/NRXCTxWhz9XZ30g91tz/WnuKyjX7MaL+CgfyFd6DM28WSfsaVqDH0HlY/kDVdeeLd4n/8ATXCj03+YP/pVrtFBjtl47xbttzZyxH12sGx+TBTWkdM9UWt/H5ltKHA4ZezKfZlPIrvrHT9tdLtngjkH7ygn8j3FZL1X4ZzadJ9P0h3Bj+JoSSTgd9v7a+6Hn2NBtoopZ6B6uj1O1WZPhdfhlj/Yb/Y9xRQUvjBqTW0VnKBuRLyNnGcZADY/jT8jZAPvST40ae02k3G0ZaPZIP8AIw3H8l3Uy9M3fnWlvIOd8SN+qigs6Kruob5re2mmRDI0cbMEH3iBnFKmh+IKS6O2oPtDxIRIo7eaOAB8mJXH+KgfKKzXqXxE2aJHeRECe4VVjA5xIeHwP3cN/Cqy88Q9TadLG2s42uxCjyFn4BZVLHBwAAWHc0GuZr2kXoV9QE0n9pXUDu6Dy4IiuVwfiYgAH2Hc96tfEHqj+zbNrgR+YQQqrnAy3Yk+1Ay15mlXVOp2i0n6b8Al+jrIFPALMoOAM5PJ7VXeH3Vry6T9OvZB8JkLtgD4VY4AA/QUD3mvc1jnh34oSXN/LBcgqs53WwIxt44Tt2ZRnPvn3q78LOu5L6S7hul8uaJyyp+ymcFO3JQjBPrmg0fNe1jg8Rbl7y/uYV8ywtISu0nAZwfhYHGck5/yj8Kq5ev9cvE8y3hit4W7SMUXA990zAEfgKDd6Kqeli5tLcySCVzEpaRTkO2OWB9QTSN4reI39nzW8MJy+9ZJwPSL9jn1bk/l86DTs17Wadd+JkdpJYrEwZZmSSU+0Df1Oc/5a+PFTra6tJLWCyEZa5BKu2PcAY3EKO+cmg03Ne1iegzXS3tu2o6xE7Bxi1iYuWLAgAiIBRyfXI4qHrHjjdFS1vZiNMlRJIWcZ/0qM/Kg3fNBpF8NE1VjLNqbDEgTyowU+HuScJwMgj1Jp7oM36J01LfW9UjiG1GSF9o7BmyTj8yf1oqf04udc1M+0VsP1Vj/AEooG/VLcSQyRt2dGU/gQRS/4Xy7tLtB+zHs/wBBK/0polGQR7ikvwgb/k8LnOyaZB+AkbFA6sM96/NOtdJTx6q+lQsy293IkmB22DLZ7fc+L9Bmv0vUKTTIjOtwUHmqhQN7KxBI/UCgwToTouVtXNpcEtBp7tIFPYliCh/zYVj/AITXz4g2UT69Os139EQxKxkAJP2V+DAI5Pf8q32O1iieSXCq8u3exOM7RhRz7D+ZpD13StDutQVp5I5rmQrGI1l3DI7ZVO3z3UFB4QRaWl862ktxPcGJiZJFCpt3LkAd8k45Oav/AB9b/klvnLH/ADpz0TSLODcLWGCMr8L+Uqgg98MV5z270avFZ3DLbXHkyMTvWFypJ2852E5IH4YoMNvPDJhpTX1zdyOy24kjj9FyBtUlieADjAxVHe6vM9hYadBC8gx58iKrHzMyNtXC87RjJPuR7V+g+pNQ09YWhu5rdYiBmN3UZC4IAXOT27Cvelmsp1F1Zqu0p5KsqbRsjZsKBgYAJNBgHWGm6tJjUbi2FuIAiqUAXaFPwHbkngkcn5VaeI+nXOLTVIVeGS8jCTqmQRIygfo4/kK3vWpbcROLpoliYFX81lCkHgg7iBilk9b6Zczw2SOs7O4KBFyimP41JbgDG3jGaBe1vpsad01NBj49gaUj1dmGfyHb8qyPTW0hIY2uPpk0+PjjQqka8nABI3Y/A+tfpnULW31K0eMvvhlBUsjex5wfQgiqXRejtHgYpFDbNLEAW3lZHUHsWDElfx4oLm2mS209XjjISKAMsfc4CZC59T6ZrIukOgm1W1u7+8ybi6DeRnI2kdn/AAJAUfuj51p+t9cabbhkmuoe21kRtxxjsQmccVbaBcwvawyQDbAYwYwRtwmOOPTig/PnTPhy9zpd3dSBvOQEQKSc/VcuMfPlQPcVC6tuGlsdGN3uC7JVJXlvKV0AIzxnb7+1fpHS7+CS3EsLJ5BDMGXAXAJ3H9ck0ua5ZaTNBa3NwsTW6kLATwn1hAAx2I4zzwMZoMq6Lu9LF9brZWNxK/mKPOmc/Bzy+xOMj506f+UHGF02MKAB564AGPut7VpdjYQwqFhjjjX0CKFH/dFVVjeWOpqSvl3At5T9oA7ZFyAwB/PB9aC00c/UQ8Y+rT/hFTDXgFe0CH0ec61rHy+jD8vLJ/rXlfPRmf7a1n2zbf8AwzRQPr9qRPBon6FKD3F1OP8Avc0+GkvwttykV4D/AO3XGP8AUKB1ooooMf668NJrma8u5rxhAFZ44l3Njanbk7VGR6A1W+DHS9s9hJfMhNwjShH3HC7UGCAOM8nmtg6jhZ7W4RBlmidVA9SVIA5pO8POmLiz0eW3lUCZxKwUEHG9MKCRxnNAgeFfiNZ6bYyLOZHmeZn2quSQQozuJA9D3NedB6ul/r9zdqjKjQyNtJGQAip3H508eEvQMdtaK93aoLosxJcBiFz8I9QvHtXz070bcJquoXjqqRyq8cK5GWyAAcDgDj196DD+lzAwO+xmvZi3AWRlUDHqEUsTn51+i/CvzvoRE1qtoBIwihUEYTCnJ3EkksW5rHej+ntfSJobVXt4nbcxbYmT2+0Rv9PSto8N+nrixtmS6m86aSQyM24tjKqNoLcntn86DJfHRkGsQearyReShaNWIJ+NxhTzgnA9KsugjM13AbTSFtYN31k7qXfZznDvjGRwcD1qR4rdOajPq8M9jExMcKbZBtwrB377+MjNXXRXSGrLdx3WoXm8IHxEHLcspX0AUYyD60CH4e9eHTrqeGbd9EkmcZwSInJOCPkQOR8s1X9KuBp2tS5zuCKD6ndIf51qPR/hnstbyC+2OLqTeAhJ2YztYHA+LJzS9F4eXVrpep2wXzXkkQxFe7opGDj0PfI/Ggz7pOVDEEj0o3lwScyMXK9+BsUY4+ZrQup+pryLS4LF4xHf3ZKLDGAvlxbtoAAJA3Dgc+p9qq9B6H6g8kW4m+iwrnCmQDv3/uwWP5mtA0Todk1QXczeYIrWKONjz9YFKuRnngDP+c0GN6b1PdRWMujJG/nSTmMD1Ctw8Y+Zb17YJq56H0/+1LKbSZnMc9q5lgz2yMq6MPUBj+W75Vrlh0LFHqs2o8EyKAq4+y+MO35gD9W96+NN6JSHVrjUBjEsYCjJ4kY/WEj2wF/U0GQSdc6nawPpEiN9J3CNJM5cK33R+1kYw3sa2Lwx6OXTLQRnBmf4pmHv6KPko4/U+tUXRXQk66jc6hqBWSXeRBjkBcY3j2wuFA9MGtMFB7RRRQZ/0O+dY1k+u+AfpGRRXvQv/wDLayPXzITn/szRQPxql6UTEcp/buJm/wDeEf0q6Y8VB0OHbBGPUjcfxY7j/E0EfqvXUsbWW4kPEa5A/aY8Ko+ZOKWfCPrU6lakSsPpMRxIBxkHO1wPb0/EUi+LfW8Z1GC2ZWkt7Vw8yKf7yQcheeCBwD+JpR03qaWx1MagttJb287nMRBCshxvC5ABwTuGOxxQbNo3iAp1W50642qVf6h+wYbQdh/e5OPft+M1+td2rDTo4/sIXmdvYLkBAPXJHJrH9S6cfVdY1A20m14wJoj23EbMDPdSfQ+9TfCzUZ7jWLmW6/v1tJA2Rg5TYvI/awOaC5uvFjULqV49NsSwQkbirSHg9224Vc/M07eFvWL6lbyGZAk8L7JQBgc9iATx2II9xWD9I9fXFjbzwW0YMtw+RIckrxjCqO7fP+Fbh4O9KSWFozT8T3D+Y4zkgY+EH58kn5mg7ah1lINah05I1CMm93PJI2sQFHpyO9V3i91lNYi3itXRZJ3wzYDMqjHYHgEk9yKS/EPTJrvqNYLeYwyNEg8wEgqApJ+zz24xVT1j0INOvNOU3DzvcSjezDH2XQcck/e9TQP3VXibcwXb2NpZNPMgXLctnKg7giDOOfUirPoLV9SluW/tIwwhkPlW6sgckHJO3cW4H86y/rRlOu3m+9ayVQoMibyzAInwAIQTn5nHFMfg5Dp7ag7Wxu5pUjY+dPtC4JA4UZbJz3J96DTevOpP7Os5LkR+YUKgLnHLHAyfaqS88QlttKt72dQ006ApEnG52GcDOSFHqea4+PDY0iX5yR/8YrOupra0ktdKS5vXtmSzRwoiZwQ3IYFT8LHH8KC7j6j6ll+ujtUSNuVRlQcHtwzByfxxWz2xbYpfG7aN2O2cc4/OvyrrhhkeOOxu727ndsZcFQf8IJ3E/jwBX6g0CzaG2hidizpGqsxOSSBzye9AsaV1u0+sT6eIgqQIxZycszAp2HYD4vnUbxB66ksbu0tYY0ZrhhuZ8/CC4XgDue/6CkR+rLfTeodRnnDlSuxQgBJbEZI5IA7H1qs1brGPV9Z0944njWN0QBiCT8ec8cD+NA59XeJ9wbprLSoPPlQ7XfaWAYdwoHGB2LEgV36T1DXmvYkvFiFucmQjy+AFOANrZBJx6VmtzZaZDcXJk1K6DeZICsMLKftH4SxbDc+vajw+0n6Vq0clo1yLaF1keWVhuCoMkOV+H4iMY9jQfp0V6apOmuq7W/8AM+jSeZ5TbWOCOT2Iz3B96uzQIvRY/wCVtYPr5kA/SKivvpLA1bVx7tbn/wB1j+lFAz9QXwgt5ZD91ePmTwo/MkCplvHtRV9gB+gpL8WL0RW9rv4iN7b+afQIrhjn5cU7I4IBByD2I9aCksekraK4nuRGrSzsGLMoO3AAwuRwDjP4k199TdM29/Gkdwm5UdXX8VPb8CMgj2NXVFBT6T0zbW0008UeJZzmRsk59gM8KPkK+R0vbC6kuwmJpIjE5B4Kkg5x+1wBn5VdUUC/oXRdjZ4NvbRowGN+Nzf6myf40wUUUFRH01bLdteeX/5wwCmQknAAxhQThePYV5q/TNtdTQTTR75LckxHcwCkkHOAcNyo75q4ooE268M7Ca7ku5ojLJIwYh2OwEKB9kYB7Z5zTNp2lQ242wxRxj2RQv8AIc1MooK7XdEhvIvJuE3x7lbaSRkqcjOCOPlVTrvQGn3nlme3VjGgRNrMmEXsvwEcDJ4pnooKPQOkbOy/9Gt0jP7WMt/qbLfxq7xXtFAr3Ph9p8txJcy26ySyEFi5JGQAOFJ2jt7VNi6SsllSZbaJZIxhGCAbfXIA4z8+9XdFAm3XhdpckrTPaguzbm+skALHknaG28n0xTLp+kwwR+VDEkcf7KqAOfcetTaKCs0Pp+2s1ZbaFIlc7mCjuasjXtFAl9PDbrWpA/fitnH4Ydf6V5XfT4D/AG1dv6fRYB+e+T/avaC26q0GO+tZLaX7Mg7jurDlWHzB5rJNP1vVenz5N3C11ZLwsiZO1fTDenH3X/I1uVfLoCMEAg+hoELSvGDTJgMzNEfUSoRj8xlf0NM1r1XZSDKXduw/61P965ah0ZYTnMtnAx9/LAP6gA0u33g3pUhJELxk/wDRyMB+jZAoG7+37XGfpMGPfzUx/Ootz1hYR/bvLYf9sn9DSWPAvTv27j/Wv/gqbB4MaUveKR/8Urf/ACkUFtL4laWve8iP4En+Qqqn8Y9OGRGZ52H3YoiSfw3YH8auLfw60xAALKE4/aXcf1bNMFtp8UYxHFGg/dQD+QoEu28TfMI8vTNTbPY+QAP134/jVnd9beV5ReyvFWVlTcyRrtZzgBsy57+2aa6rOodChvYTBOu5CQeCQQR2ZSOxFBZA17Wcjw+vYP8A0PV7hFHZJlEo/Dk9vyrrHpGvA4OoWpHuYO/48UGg0VnT9P67IMPqcMfP/q4BnH5gVmHiGl9HP5EV/eXrIPrtgcKjH7mEJGcdx6ZoP0iZR7jP4191+TdB6P1O7kACToB9qWXeioPUktyfwFbXoHVCWGlxPM8k7v5rwpuLyPErHa2T2ULg5PABAoNBurlIkZ5GVEUZZmOAAPUk18214kgBR1YEAjBHY9q/K3VnW97q0oRiQjMBHbxk4yTgA+rtz3P8K+NV0uSytR5gKXQunRsOchEjQ7cqcYJbP6UH60orD+gdOl1FLiSy1G9tkjkVVSR/NHKAkkEj72fyq9l6W14syrq6lRjkxAH+Cn+dBqdL/VPWNpp8bPPKu4DiNSC7H2C5/icCs41PoDWGUmbV32+ymTkngAKCASTxXXQPCtIH86TfczxncDLwm9B7H7Q3kfaPZCfUUFh4W6zPdX97NOu3zooXSMHPlxguqqw9GPf8/nRXDwklH029GQeA21G34JY7i7dmdie/YYwvFFBrNFFFAUUUUBRRRQFFFFAUV5mqnXOoYbVoEkJ3XEoijAGTk+p9lHqfnQW9fLOAMk4A9TSd1JqcssUzQl1giBG6L+8nkzt8uI/dXdhS45JyBjGaidKdDOLWKPUJDNtBPkbiYwWJJL5OZm5+98IxwKBmtOp7SWbyI7iN5cE7FbJ479uOKtI4wucADJJOBjJPcn5n3pWh6HQStKbicMwChYiIkVB2VVQZA/Ekk1LPTgiUtHPeFgDgCYuT+AkypP48UHDxHa4NjJFaxs80+Ilx2UMfiZj90Bc8/hSzrfTEiWUttCRNqFyirJJtwqxAgFRniKILkKBySCcE5rrpPV08d0Vv5WtYANqLcQhWlJ+8ZU+qHP3R3rRISp+JdpDfeGDn25Heg/NnV+hf2DHEkcha7uFbfMBgRp2Kx+oY9i/fHbGahWskVzo9y9wuJLZ4lt3A7ls7kPuW5Zick8ewrUPG3o972SyeP/pRC3yEhGG/AYP612668P1aysbG1XZGLlN7Ac48t90je7fj6kUC/wD+TXdDF7F65jcf94H+lbDKdjlucEqAB6luMkfpz7LWV+G3TUmlamI34W8ilMak5ZRE4I3nGCxU547VrrQAsG7H1+ffGfwyaCFqkrqQV4AHH7zsdqL+AySfypP17VHjRo/OaKLymklnIDbIs7RtB+1LJtcgDOCxJHABcdTyxCjnALEDGT90YJPByc/lSF4l6Kk0UaXE6W9pE5llYEbiANkUaD1YqCfxoKXwlvXuJ5XhVbeyRCkMZG5nbcpaRjkF37bmP7QA9a9qZ4VXrTXkpRDBbJbqttDgZEe/h3zzucgnPrz7UUGuUUUUBRRRQFFFFAUUUUFR1bdPFZXDxHEgjbYfZyMKfyJFJenaNc6lHuvQ0UsMscJIypZYW3SyRkDK+a2BkeiCrbxA1to3t7UQu/0mSP417IBPEDu+RB71f3nUEUVxHBJvRpeI3KHy2b9gP238Hg47UFjBbqihFAVVAAA7ADtXTFe0UBRRRQR7y0SVCkiK6EYKuoYH8QeDWfaFp40u9JniEcc52QyQFhboWPCtGzHZIxwN3Y8AYzWk0jeIDyK6bpCsEgC/EoMQkDcCUgb035AWQH4WWgbr+081QpJBDKwI9CjBh+XGD8jUoivmHOBnGcc47Z+VfdAl9eL5Vzpt12EVx5bc/dnUp/xbabLa43NIv7Dbf1UH+tUniBpzT2E6p/eKokj/AMcZDr/Fa7aDeebLMw7OkEg/zof9hQWF1hXDEFg2FwBwMZbcT374H44rNvE6wjZ/MlxILcGQK+PKBbhXmxywUAKsa8uQ3oa1CdwOScY+I/gP6VnPUEiOv0q5BiiH1kaEAkE8IQh4kuXxwDkRjHrQVXg/LM15duw3Aonxy8SZySMgcLledv3VCDiijwyPmX8rMQh8jiAfEYlMgI81/vSvyzevbPtRQbDRRRQFFFFAUUUUBRRXhNBT9SW5Ci4QfW2+XH7ycGRP8yj9Qp9KLa+gu2lhK7jC6khhx6Mjr7gEEZHYqfauM/VduDhhKYycecIXMPPH94FK49N2cfOqi216E3OIVKeRP9GlBGAwl5V1weR5q7Qfm1A7UUV43agM17msza0uZZCZpZVcybBKsrIkMpH1aQxj4ZVHAdn7kkD5OvSupNc2scjgCTlZAOwkRikgHy3A0FvVB1bdOkaokEdx5pKtE77C42klUO0gtgHg47Vf1U9S2qyW8gzhkHmIfVXT4lYfmP50EXoXU/pNlG4DDG5MOMN9WxQbv3sAZ+eaYK42gXYCoADfFx+9yT+ZOfzqJ1BftBbySonmOo+FPVm7BR7k+g9aCewB4pI8P5AJ7mHOTbxxQn5GNpQM/MrtP51Y2GjSzSC4uJpMZVlh+KMIVGMMqyMrA98HJz6+lVHS92sc+sTgHablVXH3nWNVIHp9s/xoGhow90eOETGR7nP2vTgE4X94k+lK3UXTktyjmK58oR7gPhwzHnIEjZ8tS3d1UsTk5xwGLQpxHDHubc0r4BGDljkk/hgE5PP8q5dQeY6zKokB2qsZhZfM3HOWJYFYwBwGbt8RAzigSfDawSzvp7dVg3+QGkMbSMwbcPhdpPU5zgAUVz8K9P2X9yFkTCxKMxZZCxc7vrXGZ2Uj4nHGWooNdooooCiiigKKKKAqg66uGSylKnBbYmfYSSKjHj2DE1f1A17TFureWBjgSoVyPQnsfyOD+VBXeYzSlEO1YmUbAPu8Dge2OCPY5HphVm6YeK7vJxl1ubi28tRnKssgd2bPAUYJBHoTXbo/qB2mMV0Sl5HhJ49pOccCRSByjDDD2JYdjw/QPnPfgkc/0+VB2oryvaCo6iuYIo1efOEdWQKCSzryoAXkn5Vx6Ms3ith5q7XkeWZk4+AzSNJsOOMruwfmDV4RRmgGbFKHVeim7nMaymCUW7eVIp5G5sOGXs6Y2gg+/oa79dayIYWj8symWOThQWKgLwxQfEyliqnHYsPTOPOntAkiufOd8xLCI4UOSyhiHcMxPIDYA9cD5UFtf36WVtvlPwRqqk9ueFHfsM45PaqA6eb+2dxKrl2DQtFJLGo2nKjeDz7b1UZ9qtup9QQK1sHKzzRsUCxmQgDALFRjIBI9R3pbsLzVAjyJHG8acorjyS3w42BOfKCEZAJJbd9oYoHeaZYIWduFjQk8+ij3Pft3NZt0ncMml24cDzbyRppMZ5E0pIzjPByuT6Luq96/vpP7GlOCJJkSMDt8UrKnoTj7XuaiT6X51xHBA+1YVEUhUcpEi7cZzw7NkL6gAt7UEjoPdO0lySfIQvHbZ+8MjfNjsNxXj5bj96rPUryKISM48zfkYbcE2n0LOPLHtzj0qeJYkC28W0Iq7dqMMqoGNoAYODj2FZT11fxLdmNFicMAAHvpozkj7Lxltoz2ywweM0Fr4cwFtRun8+RsRBfKlUIYwWyoTyyYmj4PKH24oqx8G9ES3hmcRtC7vtaFpRJs2ZwQQOA2c+ueDmig0eiiigKKKKAooooCiiigoOpOmY7orIGaG4jz5c8fDL7g+jqfVW4ql6a1jUS7RSrDcDaTFMh8vcobaGkU5wDhsFc5x2FOtxHuVlzjcCMjvyMcUmdNzCKeO2uzsureMpC+cLcQHABHABcbV3J6HnsaCRL1PcpLtazkki5DS2+X2sPYOF3/AOXOMVC6b6ptYSyz6sJixG1Z1SJ4zzlWG1TnPGCOMGmHV9KmaNI7af6Mg+0QgLbfXazZCt8yDVJ1j0vCNPbYv1lspkiduXyPifcxyTv+IN77qB0RwQCCCDyCPak3xM1GyggzduA5VhCCGbDkcOFX1U87vTnFTdGv4oLaWbKx2sQJVe3lhc5UemOAQPmR7Vmeu9UXE0ttDDEHvLhxc7XQEIhJ8mFgx+FRFlm/xfOgt/C/q20kuZRLdNNeTBQJZF8tWVckRxqeEwSeO7d/lTvc3k1xI0ULmAIZI3YhCS20FXj75x6g7T8Q9qx/rLVnjQSz2OmzxOTH51puUxyDuvmYBVweQcHtTZ4VdSxarGI7lm+lwLtyJGUyxn7xCkbiMAH8j60Fpd6UtpJGbmRriHbvbzYnn2MgG8oxJEStyxLdgDg046RrdvclhDIGKcEYII9jgjOD6HsRyKiW/RtmgXEIbbuCl2ZiobuF3HgH2FeXkMNmTJDHmeb4EQMfrG9M5OAFAyW9FzQV/XsEk5traDYZDMspDcqqR5O9gO43YwOMnira0036LB5cIZnJLM5KhmdiS0jZ4JJzwB8gOK6aNpfkKzu3mTycyyHjOOyrn7KLyAPTk9yTUa/1NScSLImRlRg5z75jZuPyNBS61JC8LiR4VU8MHELKW/eRwjBj27ikjp7SPpkjb9rWEJ5ViXRmB+wglPmwt8gzL+OaYusdMna2Bs5FR2bGxviEwIPwEH4Dux95VOQR8qja/cPZW0dpDaMURQ0v0aRCVkYZbEZ+PGcn070Df0jtLSkBcjaPhTbwM49BkfhxRS/4RazFcfSNkmXBXcjIEkHcfGBwfbOWPHJHaig0iiiigKKKKAooooCiiigKqeo9Bt7yLy7hAyj4lbOGQ/tKw5U/OralrxHmZNNuijbSY9u79kMdrH8gSaBF6f6Ltp5Y3a5u5IZfNaOKS4bDJGxUEbcE54b8DT91HpZ/s6a3txgtGUQZJxu47k9hknv2FYYkcuoa3FbWsjRR2mIonQ48uOEYdh82OefXcO4pgj128vNSuNPN7K9rCspkZEjSR1ReVLKoxlztyMUEfpljqdzdfSZjHYWhWWSJD9W7INuSTzsOwtj5j15qq6k1hrYSyqD/AGhqXK4HxQWrcRovqsjgL8wMVWdGzGC0uZ5V22ZkU7M8zypkxwg+qDO5z7Lj1pj8J9Be+upNWvSDFEzOGbsZF5z8kQflwPagttSuI9DstLt5QCzTedcJgNldpD8HvgsB/lqZf9N2d2n9o6HIsdzB8W2P4VbHJR042kjPtn50g6ys3UOpO8RCxbhFEWzgLhiOO5JCs5x2FRtMF509qMbToVUnDYOUljP2tp7HGc+4NB+h+nupEurOG5QEmVeEHfeOGX5YOefQc1N0/TirmaUhpmGM+iL32J7D3Pdjz7AKXhq4inv7VTmMSi4g9jFONwx8s5/jTbdX/wAQUEgKcuSGAAUZPxbCp9OMjPPNB1uZJA67RuQ8MABkH3yzDj5AHtS1q96UyJYmnkUAhYxkDn74UnuOchKmXF2soD20YmUjP0iIxttbPOU3qzducd666RZMgTaz7SSTyzKQfQrMTJETnhQSBj8qCHod/wDUtdzkRZyFRvhACg4GGyyng8A+/FImr9SyXrSCJrds/YEMwdhxx5kMwUn8YyGz7069UyFh5MEjxsinDrlipPAIUyqZcduzDPHesi6ksZNjSXkMd7Cpw11bjyp4T6iWPA5HtIv50Dl4KXEhuL2O5QCeMRjcUKuVO7hi3xNjA+1z8zRUrwUuZiZ1aYXEASMwTEYfBLZRj3BXH2WJxng4NeUGq0UUUBRRRQFFFFAUUVyup1jRndgqqCWJ7ADkk0EfUdTjgXdI2PZRyzH2VRyzfIUnapbanqSvHiOxtXUqd4Eszqw5yo+GMY9Mk1X6jd3CslxLp8s0bu5BhwZipI8lXU8xx7c5UHk4z3INlBrGr3K5gs4LRMcNdMxbH+BO35mgy++f/wDTF+30bF1vhUOZFI2MTnGV4ycZx3wa69InS447i7vLtZJZwzNbpvAG4k7CvBkOfQ8fzq4abUIb24t7uzGoW87eZP5Ue4AlQA0ZzlcAAbW54OPeq/QdX6djEjNZTCXBUwyI0pHOPhySFP6EdqCmlY67eWtnZxtBaQIAF4+Af+skbHG49hTh1xqAl8nQdL+STMvIRB3DEfqx/LuarbfqaeVHg0TSzaCX7c5XGF7Z3Y2rjPucegqFdX0ejWk0Vk4ub6Qf+dXSfEsIY42q4+8T2z68n2oC/wBOAdrTSpiJdNXzBtxvuJWyJ3B9SgwAvPBIpi6W1AdR6dPa3e0XUOCsgGDz9l8ehyCrAf1qj6seLTbzRrqBdsPlKSw7sCfjLH7xIckmuXUdxJoOtfSI1zbTZcAdmjcgyL8yrcj8R70Enwo1aSG48qZsPGGtGB4K8loSTjsHDoOD9pa0PTb0NKy71U53SHLbyPbcUT4T7FTk1nvUWmb9YVrVEuIdUiBxnIXld0hx22FQ/PrkU8dV6BBZxPLF9KjDFci1VNqlBhS67CdnJJ7+uaBugdcP9GjVW9dyFBn0BwMnjPIziqHUeoiiNDJHIkoBZgHyxA53Rsoy4HHpkcblwc1aWkoFjGyyRtlVPmwgKjEnJZRyoBPvxyckVnfXE9wqB0iV2jO5hllk2r3eEg7gUzkg5ZP3kNBQdaaoZ7dbi323VuCPNGPijPvIoO+Jx23AkeoI7VW3Os3UUcdzCwkAAxN9pvKzzFPx9eg7HIDL6+58EpuMXVowS5IwSAFjuARlopk+yJz6j7Mncc1V6XqnlE3FupWMEG6tR9w9jJFuzhfTnO3O05U0Gr+CawsbuW3xGrmPfADkRyANkofWNgQR6jBHpRUrwg0tIjdTw7fIuPLZAvYHDZAX7o57enI9K8oNKooooCiiigKKKKApY8SZtmnyueVVoi//AFYlTf8AiNueKZ6jalZJPE8UgykilWHyIwaDtG4IBHIPIPyNU/V2qNa20s6ru8tGYg9sAE8//g0pdM9RPprJp+ogqqnZbXR5SRM/Art9xwMDmnPXbI3EDouD5iMvuCrqQfvAe3PNB701bCO2iHcsodm/aZhlmP4k1SdU+HVlfOZHQxzf9LEdrH/Fjhvzqs8KOpTJE1hcfBd2f1bKeN6LwrjPfgDP5Hsa0HNBmK+DkZXY9/eunopk4H5dqqrvoW1VX01W+IYkR4gRMcn4RODiN19m3DGOwPNatNqkaSCNyULfZLDCsfYN23fLvVP1TEkjqJLUTIiGQuwUKpU8Au3K+p4BzigzzW/DXU5rOK0ae1ljhwYyVZXX3GRnjH8hU268P9TvbWG1vZrVY4SNrqjPJgccMcAccH3rVNPYNEjKu0FVIX2BAOPy7VIoFno3oi101MQrmQjDStyzfL91c+g4qV1RFO0R+jTeXKnx7cKfMUd0+IHGewb0OKuJ5lRSzMFUDJJOAB8ye1ZH1yDNqSuJJIZUAis5Qw8tpVHmNFJ6jfuABzjigkdR3UKxFI0XyJ0Ryd7Rk7sh5FKHYvLbXwoIOCwKnIW7PUZrfZazuzZY/RLhzglk48iXPKSAnaGPHIHKGoM9xDcK6OhgjnLLIhPMFwGxuAA+zuZVJ+8snP2K46XY3V4VtZInmSSPbNInOx4/hjlJzxKhGxh3ZV9c0EDUAYnluoY/qz8F5bYI4z8TgD7OGx25RsHsRVHfb7W5S4ibzY5BvjYj+8j7Okn7w5Vwfx9c03yWNzFGZriMpNA2yYt9maI/CsvszKPhZe7IQe4qstNLbz/IgG5ZGaW2VuyzIPrIDnuGXK5+8Nh9aDXvBy0EdrIY3LW0jiS3B7orD40J91fcv5Z9aK6+EFsqWb+UW8lpWaIN90EDcn4q+5T8waKB8ooooCiiigKKKKDjdylELKhcgfZBAJ+QzxmlmTWtRYny9OAH3TLcKpP4hA2P1prNKlxcyl3ieTDAgEqSNuf7t+OdrA7GHcMMjvQQ75tWmXa1tpyK2QRLI8mffjYAePSl6XR7+KMQHUILaIHPl2sTllDdgpYkqCeB2HoOcCrZrgujlhh1ccSDcrjcFLYB+BxuB8xMZHPvXCe/TzY7JG2KY3mMpOZUhyAY4z6OWbZx22E98UCN1kN0im0kuLi/gI2zK26ZgSch0jj4A7AEgj1zzjSuj+oNQCRpqNnIrMOJowGHPbzUU5jPzxj8KYNDt4LdVhjjSFmBbyxgt/icjux9SSefU1cYoI99ZJOhjkUMjdwf/vg/MUv6n03OyLHHdZiVg3lzpvDAdkdlKsyZweck45J7U0VWa/rsNnH5k77R2Ve7O3oqL3Zj7UCvaeISW8k0GqGO2mhwQVLFJUbsyZGfxFL9943QbpfJhkkVVCxErjzJD3z6qoHPuaR+oHXVLma9uVcIgKCGLG+NUyR5g9T9rOPskrnjJqbZaXa2sadikoH16qCy5+/k9tpZW47q0isDsoJWq9btq9rBaS74JJS6OwBWNpxjyUJOfhY91zkHHpVQqSPaJE0jyRz7l+sIL29/CvA3D4gGVdo+RNfdxZs58osN825OOPLv7fJRl5481cc4+Lfmo1pfeaLzAG54kvlX0WeFvrh8iQZKBv0jpmTUlmuInhEdwqb1fcCHMG2RuF7liDwRzHUm7We1tBAyAh5hL58Ku8NyG5KyGLMqZPqMg49jip3htO9umoQtDJMsM6hI41UnbJl8AMQMDd6ntXX6PdCF3ZBD9WqLDcxLIS4z5f0dopeDnHHcEA+lBZ9OwI0M0aWcK+euGWOCRIzwQTI0iqG79lGf6UOmeHV1bDe1xAyxFZFIR9waNdu4En7RUAH8KZZ9BV7iPcJAyKktzMJJAGK4xGoDYJYrluPsjH3qkaXMrR6htMjAszAyK4yDCoyN4GVyGGBxxQVngveyT2DTSBQJJ5GUL6ZPxcemW3H86Km+E8YGmwspUrJmQYGMFuXBAGAQ+4fpRQOdFFFAUUUUBRRRQFVt7pgdiwJUkckfhgHHy/oParKvDQZ7d3OyeCCRSJJo5Ci9g2zkx/IlJJFH+FTSDfQ75mmRsyW8wCMTgM5USW8rD0EpDxso+8QeK0HxIhKlbhWTfEuY9y5KyqwKtnPAIyGHqpas6vCsbXMsXBkaJz6qEuEEsJx67LhCPwfFA8dPeIkMccQu1MDuzCWZgSjPtDKQ4HZlIIB7Dime66/02NdzXsGP3X3H9FyaxbqcGQwskayDKt5Tcq0cyF4fwILyRA9/hX2pf1bpOK3Mchd2ikPGAMncqvGufTchcA/tIaDVtW8Y1kJi023ad8f3knwIO+ODySTwAduScUkX1rd3UaajNumkB3bZMBCn3o0HZQVPHrkMO4BNTo13HAZUfC5ONy4GYzgEgAeoG7A7PGvvXTXdfUwxSwuBJGwUjlSwPxMUYYYqJQxyDwJMelB9amXiufpUZA8sbzvcDey4wGH3nZNykepRq+dTvY4I54FcbIpFaJf2oJxuZQf3C3/fauvRvUH0qVop8rK44nig3lsA4WeNFO8HJXeAGGeTgmmvpbpWRVhil015Yxv3uQI3Rgco8TOyuAckFW/ZBwM0CNo1w9xJCockkoQSMBriHIhwzerqoXPvjNTLW0MeoI3Ply3NxAPYrIMAD8PMOR6FflTledOJCHt2WSHcC9vJIqF432lSSVJSRCuA2PiXAYjjcIum28upJDHc+XDc207De2AJ5kCnJxjLFdnxDOeTg0Df0vA5XUvK3+dmBgGBQ+YkKfAc+hZcZ7EGpUcl2v0hWjmLzFJMrg+X5iKhSMngFMMc/me9Vug61LdzavHCQJY/JVXHILrvXsO4G0A474NSL64voZI4Z5Y1Mm5nuFlceYFwAioIz5fLdkOeO/JoLeLVpXBidLqKQqjZSPIUBBuBdgUHxBgcZPtVnPGIbGVizk+SzMZGLHOznuePwGBVPedUxxFo8z/C8OCIpW2oduSzFc8ncMHk+1VOuiV7DUJ5JZJcW8qLuTywoZcbfL/aA5ZiO7Y4wQAs/BmzeLSYFc5zudf8LncMe45ort4PKRo9pnJ+Fu5/fbH5UUDnRRRQFFFFAUUUUBXhoooM08VpAgiQjdl4zknBx5u3acdxhiKTLsgySJgbTpqtj96C5wh/HAxRRQR7qYpaB1xlbeUc+1te/VY9iMkZqj8QrkxSw7eyvKAp7YSRmjBHb4BIVHyoooJ+v6fFJDdEou6PzirAAHOIJvQe8jrj2b5VSdO3KRWitLEs6PN5TIxI+CRcnaw5VgyAhh7mvaKDQb/waiwJobuaMuN2CAxGecblK5qp8k3OjTTb2insmx5kbMvmr7ON3f55/rRRQM/htqb39tDb3ZMwkSRldj9ZG0ThQQ3cnnIPcHPJB44QdPoxijmYyi1v3X4gB5gbylUED7O0MMY/Z9PTyigh+HFjINRvxbztBGZyjKEV2ON5U73Bxgk+h706aV9KdZd95KWWcIpVI1GwuBjG0/Fj738KKKBcudevUn1CIXbH6MjPGxjj52rnDjZ8X4giqZuo7290m8eWdQqQ52xxBd27bkMSTx8XoBXtFBqPhogGlWWP+gQ/qMn+NFFFB//Z"/>
          <p:cNvSpPr>
            <a:spLocks noChangeAspect="1" noChangeArrowheads="1"/>
          </p:cNvSpPr>
          <p:nvPr/>
        </p:nvSpPr>
        <p:spPr bwMode="auto">
          <a:xfrm>
            <a:off x="-341114" y="1847557"/>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dirty="0"/>
          </a:p>
        </p:txBody>
      </p:sp>
      <p:sp>
        <p:nvSpPr>
          <p:cNvPr id="8" name="AutoShape 14" descr="data:image/jpeg;base64,/9j/4AAQSkZJRgABAQAAAQABAAD/2wCEAAkGBxQSEhUUExQWFhUWGR0bGBgYGB4dHxwcHB0gIBwcHB4bHikgGh0lIB8cIjEhJSkrLi4uHB8zODMsNygtLisBCgoKBQUFDgUFDisZExkrKysrKysrKysrKysrKysrKysrKysrKysrKysrKysrKysrKysrKysrKysrKysrKysrK//AABEIARUAtgMBIgACEQEDEQH/xAAcAAACAwEBAQEAAAAAAAAAAAAABgQFBwMBAgj/xABOEAACAQMDAgQCBwUGAQcLBQABAgMABBEFEiEGMQcTQVEiYRQjMkJxgZFSYqGxwRUzcoKS0bIlRFNzg6LSCCQ0Q1Sjs8LD8PEWFzVFk//EABQBAQAAAAAAAAAAAAAAAAAAAAD/xAAUEQEAAAAAAAAAAAAAAAAAAAAA/9oADAMBAAIRAxEAPwDcTVZqWv28B2ySfF32KC7f6UBb+FHUeoeRAWH22ZI0/wAcjBF/IFgT8gakabp8cC7UGCeWb7zH1Zj3JPzoKF+uoB2gvmHuLKfH8UBoHiBZ5wxuE/x2s6j8yY8D86aaKChi60sGOBdwg/vOF/4sVZW+qwOMpNGw/ddT/I12ktI2+0in8VBquu+lrKX+8tIG/GJf9qCx+lx/tr/qH+9eLeRngOn+of70vv4e6Yf+YwfkgH8q4jw10sHIs4wfln/egaDcJ+0v6ivoSg9iP1paHh5puc/RIz+OT/M19v0HYHgWyqP3Cy/wUigYjMo7sP1FcJdShX7UsY/F1H9aW5fDXTm7wH//AFk/8VR//wBqNK/9lH+t/wDegvZuq7JOGu7cH/rU/wB6jy9c6cve9tx/2i/71Ai8MdLUY+hxn8Sx/makL4d6YP8AmMH5rn+dB8T+JOloMm9iP+Elv+EGo7+Kekj/AJ4n5I5/ktWcXRGnLytlbj/sl/2qfHoNqowtvCAPaNf9qBVfxd0vsszuf3IZD/NRXCTxWhz9XZ30g91tz/WnuKyjX7MaL+CgfyFd6DM28WSfsaVqDH0HlY/kDVdeeLd4n/8ATXCj03+YP/pVrtFBjtl47xbttzZyxH12sGx+TBTWkdM9UWt/H5ltKHA4ZezKfZlPIrvrHT9tdLtngjkH7ygn8j3FZL1X4ZzadJ9P0h3Bj+JoSSTgd9v7a+6Hn2NBtoopZ6B6uj1O1WZPhdfhlj/Yb/Y9xRQUvjBqTW0VnKBuRLyNnGcZADY/jT8jZAPvST40ae02k3G0ZaPZIP8AIw3H8l3Uy9M3fnWlvIOd8SN+qigs6Kruob5re2mmRDI0cbMEH3iBnFKmh+IKS6O2oPtDxIRIo7eaOAB8mJXH+KgfKKzXqXxE2aJHeRECe4VVjA5xIeHwP3cN/Cqy88Q9TadLG2s42uxCjyFn4BZVLHBwAAWHc0GuZr2kXoV9QE0n9pXUDu6Dy4IiuVwfiYgAH2Hc96tfEHqj+zbNrgR+YQQqrnAy3Yk+1Ay15mlXVOp2i0n6b8Al+jrIFPALMoOAM5PJ7VXeH3Vry6T9OvZB8JkLtgD4VY4AA/QUD3mvc1jnh34oSXN/LBcgqs53WwIxt44Tt2ZRnPvn3q78LOu5L6S7hul8uaJyyp+ymcFO3JQjBPrmg0fNe1jg8Rbl7y/uYV8ywtISu0nAZwfhYHGck5/yj8Kq5ev9cvE8y3hit4W7SMUXA990zAEfgKDd6Kqeli5tLcySCVzEpaRTkO2OWB9QTSN4reI39nzW8MJy+9ZJwPSL9jn1bk/l86DTs17Wadd+JkdpJYrEwZZmSSU+0Df1Oc/5a+PFTra6tJLWCyEZa5BKu2PcAY3EKO+cmg03Ne1iegzXS3tu2o6xE7Bxi1iYuWLAgAiIBRyfXI4qHrHjjdFS1vZiNMlRJIWcZ/0qM/Kg3fNBpF8NE1VjLNqbDEgTyowU+HuScJwMgj1Jp7oM36J01LfW9UjiG1GSF9o7BmyTj8yf1oqf04udc1M+0VsP1Vj/AEooG/VLcSQyRt2dGU/gQRS/4Xy7tLtB+zHs/wBBK/0polGQR7ikvwgb/k8LnOyaZB+AkbFA6sM96/NOtdJTx6q+lQsy293IkmB22DLZ7fc+L9Bmv0vUKTTIjOtwUHmqhQN7KxBI/UCgwToTouVtXNpcEtBp7tIFPYliCh/zYVj/AITXz4g2UT69Os139EQxKxkAJP2V+DAI5Pf8q32O1iieSXCq8u3exOM7RhRz7D+ZpD13StDutQVp5I5rmQrGI1l3DI7ZVO3z3UFB4QRaWl862ktxPcGJiZJFCpt3LkAd8k45Oav/AB9b/klvnLH/ADpz0TSLODcLWGCMr8L+Uqgg98MV5z270avFZ3DLbXHkyMTvWFypJ2852E5IH4YoMNvPDJhpTX1zdyOy24kjj9FyBtUlieADjAxVHe6vM9hYadBC8gx58iKrHzMyNtXC87RjJPuR7V+g+pNQ09YWhu5rdYiBmN3UZC4IAXOT27Cvelmsp1F1Zqu0p5KsqbRsjZsKBgYAJNBgHWGm6tJjUbi2FuIAiqUAXaFPwHbkngkcn5VaeI+nXOLTVIVeGS8jCTqmQRIygfo4/kK3vWpbcROLpoliYFX81lCkHgg7iBilk9b6Zczw2SOs7O4KBFyimP41JbgDG3jGaBe1vpsad01NBj49gaUj1dmGfyHb8qyPTW0hIY2uPpk0+PjjQqka8nABI3Y/A+tfpnULW31K0eMvvhlBUsjex5wfQgiqXRejtHgYpFDbNLEAW3lZHUHsWDElfx4oLm2mS209XjjISKAMsfc4CZC59T6ZrIukOgm1W1u7+8ybi6DeRnI2kdn/AAJAUfuj51p+t9cabbhkmuoe21kRtxxjsQmccVbaBcwvawyQDbAYwYwRtwmOOPTig/PnTPhy9zpd3dSBvOQEQKSc/VcuMfPlQPcVC6tuGlsdGN3uC7JVJXlvKV0AIzxnb7+1fpHS7+CS3EsLJ5BDMGXAXAJ3H9ck0ua5ZaTNBa3NwsTW6kLATwn1hAAx2I4zzwMZoMq6Lu9LF9brZWNxK/mKPOmc/Bzy+xOMj506f+UHGF02MKAB564AGPut7VpdjYQwqFhjjjX0CKFH/dFVVjeWOpqSvl3At5T9oA7ZFyAwB/PB9aC00c/UQ8Y+rT/hFTDXgFe0CH0ec61rHy+jD8vLJ/rXlfPRmf7a1n2zbf8AwzRQPr9qRPBon6FKD3F1OP8Avc0+GkvwttykV4D/AO3XGP8AUKB1ooooMf668NJrma8u5rxhAFZ44l3Njanbk7VGR6A1W+DHS9s9hJfMhNwjShH3HC7UGCAOM8nmtg6jhZ7W4RBlmidVA9SVIA5pO8POmLiz0eW3lUCZxKwUEHG9MKCRxnNAgeFfiNZ6bYyLOZHmeZn2quSQQozuJA9D3NedB6ul/r9zdqjKjQyNtJGQAip3H508eEvQMdtaK93aoLosxJcBiFz8I9QvHtXz070bcJquoXjqqRyq8cK5GWyAAcDgDj196DD+lzAwO+xmvZi3AWRlUDHqEUsTn51+i/CvzvoRE1qtoBIwihUEYTCnJ3EkksW5rHej+ntfSJobVXt4nbcxbYmT2+0Rv9PSto8N+nrixtmS6m86aSQyM24tjKqNoLcntn86DJfHRkGsQearyReShaNWIJ+NxhTzgnA9KsugjM13AbTSFtYN31k7qXfZznDvjGRwcD1qR4rdOajPq8M9jExMcKbZBtwrB377+MjNXXRXSGrLdx3WoXm8IHxEHLcspX0AUYyD60CH4e9eHTrqeGbd9EkmcZwSInJOCPkQOR8s1X9KuBp2tS5zuCKD6ndIf51qPR/hnstbyC+2OLqTeAhJ2YztYHA+LJzS9F4eXVrpep2wXzXkkQxFe7opGDj0PfI/Ggz7pOVDEEj0o3lwScyMXK9+BsUY4+ZrQup+pryLS4LF4xHf3ZKLDGAvlxbtoAAJA3Dgc+p9qq9B6H6g8kW4m+iwrnCmQDv3/uwWP5mtA0Todk1QXczeYIrWKONjz9YFKuRnngDP+c0GN6b1PdRWMujJG/nSTmMD1Ctw8Y+Zb17YJq56H0/+1LKbSZnMc9q5lgz2yMq6MPUBj+W75Vrlh0LFHqs2o8EyKAq4+y+MO35gD9W96+NN6JSHVrjUBjEsYCjJ4kY/WEj2wF/U0GQSdc6nawPpEiN9J3CNJM5cK33R+1kYw3sa2Lwx6OXTLQRnBmf4pmHv6KPko4/U+tUXRXQk66jc6hqBWSXeRBjkBcY3j2wuFA9MGtMFB7RRRQZ/0O+dY1k+u+AfpGRRXvQv/wDLayPXzITn/szRQPxql6UTEcp/buJm/wDeEf0q6Y8VB0OHbBGPUjcfxY7j/E0EfqvXUsbWW4kPEa5A/aY8Ko+ZOKWfCPrU6lakSsPpMRxIBxkHO1wPb0/EUi+LfW8Z1GC2ZWkt7Vw8yKf7yQcheeCBwD+JpR03qaWx1MagttJb287nMRBCshxvC5ABwTuGOxxQbNo3iAp1W50642qVf6h+wYbQdh/e5OPft+M1+td2rDTo4/sIXmdvYLkBAPXJHJrH9S6cfVdY1A20m14wJoj23EbMDPdSfQ+9TfCzUZ7jWLmW6/v1tJA2Rg5TYvI/awOaC5uvFjULqV49NsSwQkbirSHg9224Vc/M07eFvWL6lbyGZAk8L7JQBgc9iATx2II9xWD9I9fXFjbzwW0YMtw+RIckrxjCqO7fP+Fbh4O9KSWFozT8T3D+Y4zkgY+EH58kn5mg7ah1lINah05I1CMm93PJI2sQFHpyO9V3i91lNYi3itXRZJ3wzYDMqjHYHgEk9yKS/EPTJrvqNYLeYwyNEg8wEgqApJ+zz24xVT1j0INOvNOU3DzvcSjezDH2XQcck/e9TQP3VXibcwXb2NpZNPMgXLctnKg7giDOOfUirPoLV9SluW/tIwwhkPlW6sgckHJO3cW4H86y/rRlOu3m+9ayVQoMibyzAInwAIQTn5nHFMfg5Dp7ag7Wxu5pUjY+dPtC4JA4UZbJz3J96DTevOpP7Os5LkR+YUKgLnHLHAyfaqS88QlttKt72dQ006ApEnG52GcDOSFHqea4+PDY0iX5yR/8YrOupra0ktdKS5vXtmSzRwoiZwQ3IYFT8LHH8KC7j6j6ll+ujtUSNuVRlQcHtwzByfxxWz2xbYpfG7aN2O2cc4/OvyrrhhkeOOxu727ndsZcFQf8IJ3E/jwBX6g0CzaG2hidizpGqsxOSSBzye9AsaV1u0+sT6eIgqQIxZycszAp2HYD4vnUbxB66ksbu0tYY0ZrhhuZ8/CC4XgDue/6CkR+rLfTeodRnnDlSuxQgBJbEZI5IA7H1qs1brGPV9Z0944njWN0QBiCT8ec8cD+NA59XeJ9wbprLSoPPlQ7XfaWAYdwoHGB2LEgV36T1DXmvYkvFiFucmQjy+AFOANrZBJx6VmtzZaZDcXJk1K6DeZICsMLKftH4SxbDc+vajw+0n6Vq0clo1yLaF1keWVhuCoMkOV+H4iMY9jQfp0V6apOmuq7W/8AM+jSeZ5TbWOCOT2Iz3B96uzQIvRY/wCVtYPr5kA/SKivvpLA1bVx7tbn/wB1j+lFAz9QXwgt5ZD91ePmTwo/MkCplvHtRV9gB+gpL8WL0RW9rv4iN7b+afQIrhjn5cU7I4IBByD2I9aCksekraK4nuRGrSzsGLMoO3AAwuRwDjP4k199TdM29/Gkdwm5UdXX8VPb8CMgj2NXVFBT6T0zbW0008UeJZzmRsk59gM8KPkK+R0vbC6kuwmJpIjE5B4Kkg5x+1wBn5VdUUC/oXRdjZ4NvbRowGN+Nzf6myf40wUUUFRH01bLdteeX/5wwCmQknAAxhQThePYV5q/TNtdTQTTR75LckxHcwCkkHOAcNyo75q4ooE268M7Ca7ku5ojLJIwYh2OwEKB9kYB7Z5zTNp2lQ242wxRxj2RQv8AIc1MooK7XdEhvIvJuE3x7lbaSRkqcjOCOPlVTrvQGn3nlme3VjGgRNrMmEXsvwEcDJ4pnooKPQOkbOy/9Gt0jP7WMt/qbLfxq7xXtFAr3Ph9p8txJcy26ySyEFi5JGQAOFJ2jt7VNi6SsllSZbaJZIxhGCAbfXIA4z8+9XdFAm3XhdpckrTPaguzbm+skALHknaG28n0xTLp+kwwR+VDEkcf7KqAOfcetTaKCs0Pp+2s1ZbaFIlc7mCjuasjXtFAl9PDbrWpA/fitnH4Ydf6V5XfT4D/AG1dv6fRYB+e+T/avaC26q0GO+tZLaX7Mg7jurDlWHzB5rJNP1vVenz5N3C11ZLwsiZO1fTDenH3X/I1uVfLoCMEAg+hoELSvGDTJgMzNEfUSoRj8xlf0NM1r1XZSDKXduw/61P965ah0ZYTnMtnAx9/LAP6gA0u33g3pUhJELxk/wDRyMB+jZAoG7+37XGfpMGPfzUx/Ootz1hYR/bvLYf9sn9DSWPAvTv27j/Wv/gqbB4MaUveKR/8Urf/ACkUFtL4laWve8iP4En+Qqqn8Y9OGRGZ52H3YoiSfw3YH8auLfw60xAALKE4/aXcf1bNMFtp8UYxHFGg/dQD+QoEu28TfMI8vTNTbPY+QAP134/jVnd9beV5ReyvFWVlTcyRrtZzgBsy57+2aa6rOodChvYTBOu5CQeCQQR2ZSOxFBZA17Wcjw+vYP8A0PV7hFHZJlEo/Dk9vyrrHpGvA4OoWpHuYO/48UGg0VnT9P67IMPqcMfP/q4BnH5gVmHiGl9HP5EV/eXrIPrtgcKjH7mEJGcdx6ZoP0iZR7jP4191+TdB6P1O7kACToB9qWXeioPUktyfwFbXoHVCWGlxPM8k7v5rwpuLyPErHa2T2ULg5PABAoNBurlIkZ5GVEUZZmOAAPUk18214kgBR1YEAjBHY9q/K3VnW97q0oRiQjMBHbxk4yTgA+rtz3P8K+NV0uSytR5gKXQunRsOchEjQ7cqcYJbP6UH60orD+gdOl1FLiSy1G9tkjkVVSR/NHKAkkEj72fyq9l6W14syrq6lRjkxAH+Cn+dBqdL/VPWNpp8bPPKu4DiNSC7H2C5/icCs41PoDWGUmbV32+ymTkngAKCASTxXXQPCtIH86TfczxncDLwm9B7H7Q3kfaPZCfUUFh4W6zPdX97NOu3zooXSMHPlxguqqw9GPf8/nRXDwklH029GQeA21G34JY7i7dmdie/YYwvFFBrNFFFAUUUUBRRRQFFFFAUV5mqnXOoYbVoEkJ3XEoijAGTk+p9lHqfnQW9fLOAMk4A9TSd1JqcssUzQl1giBG6L+8nkzt8uI/dXdhS45JyBjGaidKdDOLWKPUJDNtBPkbiYwWJJL5OZm5+98IxwKBmtOp7SWbyI7iN5cE7FbJ479uOKtI4wucADJJOBjJPcn5n3pWh6HQStKbicMwChYiIkVB2VVQZA/Ekk1LPTgiUtHPeFgDgCYuT+AkypP48UHDxHa4NjJFaxs80+Ilx2UMfiZj90Bc8/hSzrfTEiWUttCRNqFyirJJtwqxAgFRniKILkKBySCcE5rrpPV08d0Vv5WtYANqLcQhWlJ+8ZU+qHP3R3rRISp+JdpDfeGDn25Heg/NnV+hf2DHEkcha7uFbfMBgRp2Kx+oY9i/fHbGahWskVzo9y9wuJLZ4lt3A7ls7kPuW5Zick8ewrUPG3o972SyeP/pRC3yEhGG/AYP612668P1aysbG1XZGLlN7Ac48t90je7fj6kUC/wD+TXdDF7F65jcf94H+lbDKdjlucEqAB6luMkfpz7LWV+G3TUmlamI34W8ilMak5ZRE4I3nGCxU547VrrQAsG7H1+ffGfwyaCFqkrqQV4AHH7zsdqL+AySfypP17VHjRo/OaKLymklnIDbIs7RtB+1LJtcgDOCxJHABcdTyxCjnALEDGT90YJPByc/lSF4l6Kk0UaXE6W9pE5llYEbiANkUaD1YqCfxoKXwlvXuJ5XhVbeyRCkMZG5nbcpaRjkF37bmP7QA9a9qZ4VXrTXkpRDBbJbqttDgZEe/h3zzucgnPrz7UUGuUUUUBRRRQFFFFAUUUUFR1bdPFZXDxHEgjbYfZyMKfyJFJenaNc6lHuvQ0UsMscJIypZYW3SyRkDK+a2BkeiCrbxA1to3t7UQu/0mSP417IBPEDu+RB71f3nUEUVxHBJvRpeI3KHy2b9gP238Hg47UFjBbqihFAVVAAA7ADtXTFe0UBRRRQR7y0SVCkiK6EYKuoYH8QeDWfaFp40u9JniEcc52QyQFhboWPCtGzHZIxwN3Y8AYzWk0jeIDyK6bpCsEgC/EoMQkDcCUgb035AWQH4WWgbr+081QpJBDKwI9CjBh+XGD8jUoivmHOBnGcc47Z+VfdAl9eL5Vzpt12EVx5bc/dnUp/xbabLa43NIv7Dbf1UH+tUniBpzT2E6p/eKokj/AMcZDr/Fa7aDeebLMw7OkEg/zof9hQWF1hXDEFg2FwBwMZbcT374H44rNvE6wjZ/MlxILcGQK+PKBbhXmxywUAKsa8uQ3oa1CdwOScY+I/gP6VnPUEiOv0q5BiiH1kaEAkE8IQh4kuXxwDkRjHrQVXg/LM15duw3Aonxy8SZySMgcLledv3VCDiijwyPmX8rMQh8jiAfEYlMgI81/vSvyzevbPtRQbDRRRQFFFFAUUUUBRRXhNBT9SW5Ci4QfW2+XH7ycGRP8yj9Qp9KLa+gu2lhK7jC6khhx6Mjr7gEEZHYqfauM/VduDhhKYycecIXMPPH94FK49N2cfOqi216E3OIVKeRP9GlBGAwl5V1weR5q7Qfm1A7UUV43agM17msza0uZZCZpZVcybBKsrIkMpH1aQxj4ZVHAdn7kkD5OvSupNc2scjgCTlZAOwkRikgHy3A0FvVB1bdOkaokEdx5pKtE77C42klUO0gtgHg47Vf1U9S2qyW8gzhkHmIfVXT4lYfmP50EXoXU/pNlG4DDG5MOMN9WxQbv3sAZ+eaYK42gXYCoADfFx+9yT+ZOfzqJ1BftBbySonmOo+FPVm7BR7k+g9aCewB4pI8P5AJ7mHOTbxxQn5GNpQM/MrtP51Y2GjSzSC4uJpMZVlh+KMIVGMMqyMrA98HJz6+lVHS92sc+sTgHablVXH3nWNVIHp9s/xoGhow90eOETGR7nP2vTgE4X94k+lK3UXTktyjmK58oR7gPhwzHnIEjZ8tS3d1UsTk5xwGLQpxHDHubc0r4BGDljkk/hgE5PP8q5dQeY6zKokB2qsZhZfM3HOWJYFYwBwGbt8RAzigSfDawSzvp7dVg3+QGkMbSMwbcPhdpPU5zgAUVz8K9P2X9yFkTCxKMxZZCxc7vrXGZ2Uj4nHGWooNdooooCiiigKKKKAqg66uGSylKnBbYmfYSSKjHj2DE1f1A17TFureWBjgSoVyPQnsfyOD+VBXeYzSlEO1YmUbAPu8Dge2OCPY5HphVm6YeK7vJxl1ubi28tRnKssgd2bPAUYJBHoTXbo/qB2mMV0Sl5HhJ49pOccCRSByjDDD2JYdjw/QPnPfgkc/0+VB2oryvaCo6iuYIo1efOEdWQKCSzryoAXkn5Vx6Ms3ith5q7XkeWZk4+AzSNJsOOMruwfmDV4RRmgGbFKHVeim7nMaymCUW7eVIp5G5sOGXs6Y2gg+/oa79dayIYWj8symWOThQWKgLwxQfEyliqnHYsPTOPOntAkiufOd8xLCI4UOSyhiHcMxPIDYA9cD5UFtf36WVtvlPwRqqk9ueFHfsM45PaqA6eb+2dxKrl2DQtFJLGo2nKjeDz7b1UZ9qtup9QQK1sHKzzRsUCxmQgDALFRjIBI9R3pbsLzVAjyJHG8acorjyS3w42BOfKCEZAJJbd9oYoHeaZYIWduFjQk8+ij3Pft3NZt0ncMml24cDzbyRppMZ5E0pIzjPByuT6Luq96/vpP7GlOCJJkSMDt8UrKnoTj7XuaiT6X51xHBA+1YVEUhUcpEi7cZzw7NkL6gAt7UEjoPdO0lySfIQvHbZ+8MjfNjsNxXj5bj96rPUryKISM48zfkYbcE2n0LOPLHtzj0qeJYkC28W0Iq7dqMMqoGNoAYODj2FZT11fxLdmNFicMAAHvpozkj7Lxltoz2ywweM0Fr4cwFtRun8+RsRBfKlUIYwWyoTyyYmj4PKH24oqx8G9ES3hmcRtC7vtaFpRJs2ZwQQOA2c+ueDmig0eiiigKKKKAooooCiiigoOpOmY7orIGaG4jz5c8fDL7g+jqfVW4ql6a1jUS7RSrDcDaTFMh8vcobaGkU5wDhsFc5x2FOtxHuVlzjcCMjvyMcUmdNzCKeO2uzsureMpC+cLcQHABHABcbV3J6HnsaCRL1PcpLtazkki5DS2+X2sPYOF3/AOXOMVC6b6ptYSyz6sJixG1Z1SJ4zzlWG1TnPGCOMGmHV9KmaNI7af6Mg+0QgLbfXazZCt8yDVJ1j0vCNPbYv1lspkiduXyPifcxyTv+IN77qB0RwQCCCDyCPak3xM1GyggzduA5VhCCGbDkcOFX1U87vTnFTdGv4oLaWbKx2sQJVe3lhc5UemOAQPmR7Vmeu9UXE0ttDDEHvLhxc7XQEIhJ8mFgx+FRFlm/xfOgt/C/q20kuZRLdNNeTBQJZF8tWVckRxqeEwSeO7d/lTvc3k1xI0ULmAIZI3YhCS20FXj75x6g7T8Q9qx/rLVnjQSz2OmzxOTH51puUxyDuvmYBVweQcHtTZ4VdSxarGI7lm+lwLtyJGUyxn7xCkbiMAH8j60Fpd6UtpJGbmRriHbvbzYnn2MgG8oxJEStyxLdgDg046RrdvclhDIGKcEYII9jgjOD6HsRyKiW/RtmgXEIbbuCl2ZiobuF3HgH2FeXkMNmTJDHmeb4EQMfrG9M5OAFAyW9FzQV/XsEk5traDYZDMspDcqqR5O9gO43YwOMnira0036LB5cIZnJLM5KhmdiS0jZ4JJzwB8gOK6aNpfkKzu3mTycyyHjOOyrn7KLyAPTk9yTUa/1NScSLImRlRg5z75jZuPyNBS61JC8LiR4VU8MHELKW/eRwjBj27ikjp7SPpkjb9rWEJ5ViXRmB+wglPmwt8gzL+OaYusdMna2Bs5FR2bGxviEwIPwEH4Dux95VOQR8qja/cPZW0dpDaMURQ0v0aRCVkYZbEZ+PGcn070Df0jtLSkBcjaPhTbwM49BkfhxRS/4RazFcfSNkmXBXcjIEkHcfGBwfbOWPHJHaig0iiiigKKKKAooooCiiigKqeo9Bt7yLy7hAyj4lbOGQ/tKw5U/OralrxHmZNNuijbSY9u79kMdrH8gSaBF6f6Ltp5Y3a5u5IZfNaOKS4bDJGxUEbcE54b8DT91HpZ/s6a3txgtGUQZJxu47k9hknv2FYYkcuoa3FbWsjRR2mIonQ48uOEYdh82OefXcO4pgj128vNSuNPN7K9rCspkZEjSR1ReVLKoxlztyMUEfpljqdzdfSZjHYWhWWSJD9W7INuSTzsOwtj5j15qq6k1hrYSyqD/AGhqXK4HxQWrcRovqsjgL8wMVWdGzGC0uZ5V22ZkU7M8zypkxwg+qDO5z7Lj1pj8J9Be+upNWvSDFEzOGbsZF5z8kQflwPagttSuI9DstLt5QCzTedcJgNldpD8HvgsB/lqZf9N2d2n9o6HIsdzB8W2P4VbHJR042kjPtn50g6ys3UOpO8RCxbhFEWzgLhiOO5JCs5x2FRtMF509qMbToVUnDYOUljP2tp7HGc+4NB+h+nupEurOG5QEmVeEHfeOGX5YOefQc1N0/TirmaUhpmGM+iL32J7D3Pdjz7AKXhq4inv7VTmMSi4g9jFONwx8s5/jTbdX/wAQUEgKcuSGAAUZPxbCp9OMjPPNB1uZJA67RuQ8MABkH3yzDj5AHtS1q96UyJYmnkUAhYxkDn74UnuOchKmXF2soD20YmUjP0iIxttbPOU3qzducd666RZMgTaz7SSTyzKQfQrMTJETnhQSBj8qCHod/wDUtdzkRZyFRvhACg4GGyyng8A+/FImr9SyXrSCJrds/YEMwdhxx5kMwUn8YyGz7069UyFh5MEjxsinDrlipPAIUyqZcduzDPHesi6ksZNjSXkMd7Cpw11bjyp4T6iWPA5HtIv50Dl4KXEhuL2O5QCeMRjcUKuVO7hi3xNjA+1z8zRUrwUuZiZ1aYXEASMwTEYfBLZRj3BXH2WJxng4NeUGq0UUUBRRRQFFFFAUUVyup1jRndgqqCWJ7ADkk0EfUdTjgXdI2PZRyzH2VRyzfIUnapbanqSvHiOxtXUqd4Eszqw5yo+GMY9Mk1X6jd3CslxLp8s0bu5BhwZipI8lXU8xx7c5UHk4z3INlBrGr3K5gs4LRMcNdMxbH+BO35mgy++f/wDTF+30bF1vhUOZFI2MTnGV4ycZx3wa69InS447i7vLtZJZwzNbpvAG4k7CvBkOfQ8fzq4abUIb24t7uzGoW87eZP5Ue4AlQA0ZzlcAAbW54OPeq/QdX6djEjNZTCXBUwyI0pHOPhySFP6EdqCmlY67eWtnZxtBaQIAF4+Af+skbHG49hTh1xqAl8nQdL+STMvIRB3DEfqx/LuarbfqaeVHg0TSzaCX7c5XGF7Z3Y2rjPucegqFdX0ejWk0Vk4ub6Qf+dXSfEsIY42q4+8T2z68n2oC/wBOAdrTSpiJdNXzBtxvuJWyJ3B9SgwAvPBIpi6W1AdR6dPa3e0XUOCsgGDz9l8ehyCrAf1qj6seLTbzRrqBdsPlKSw7sCfjLH7xIckmuXUdxJoOtfSI1zbTZcAdmjcgyL8yrcj8R70Enwo1aSG48qZsPGGtGB4K8loSTjsHDoOD9pa0PTb0NKy71U53SHLbyPbcUT4T7FTk1nvUWmb9YVrVEuIdUiBxnIXld0hx22FQ/PrkU8dV6BBZxPLF9KjDFci1VNqlBhS67CdnJJ7+uaBugdcP9GjVW9dyFBn0BwMnjPIziqHUeoiiNDJHIkoBZgHyxA53Rsoy4HHpkcblwc1aWkoFjGyyRtlVPmwgKjEnJZRyoBPvxyckVnfXE9wqB0iV2jO5hllk2r3eEg7gUzkg5ZP3kNBQdaaoZ7dbi323VuCPNGPijPvIoO+Jx23AkeoI7VW3Os3UUcdzCwkAAxN9pvKzzFPx9eg7HIDL6+58EpuMXVowS5IwSAFjuARlopk+yJz6j7Mncc1V6XqnlE3FupWMEG6tR9w9jJFuzhfTnO3O05U0Gr+CawsbuW3xGrmPfADkRyANkofWNgQR6jBHpRUrwg0tIjdTw7fIuPLZAvYHDZAX7o57enI9K8oNKooooCiiigKKKKApY8SZtmnyueVVoi//AFYlTf8AiNueKZ6jalZJPE8UgykilWHyIwaDtG4IBHIPIPyNU/V2qNa20s6ru8tGYg9sAE8//g0pdM9RPprJp+ogqqnZbXR5SRM/Art9xwMDmnPXbI3EDouD5iMvuCrqQfvAe3PNB701bCO2iHcsodm/aZhlmP4k1SdU+HVlfOZHQxzf9LEdrH/Fjhvzqs8KOpTJE1hcfBd2f1bKeN6LwrjPfgDP5Hsa0HNBmK+DkZXY9/eunopk4H5dqqrvoW1VX01W+IYkR4gRMcn4RODiN19m3DGOwPNatNqkaSCNyULfZLDCsfYN23fLvVP1TEkjqJLUTIiGQuwUKpU8Au3K+p4BzigzzW/DXU5rOK0ae1ljhwYyVZXX3GRnjH8hU268P9TvbWG1vZrVY4SNrqjPJgccMcAccH3rVNPYNEjKu0FVIX2BAOPy7VIoFno3oi101MQrmQjDStyzfL91c+g4qV1RFO0R+jTeXKnx7cKfMUd0+IHGewb0OKuJ5lRSzMFUDJJOAB8ye1ZH1yDNqSuJJIZUAis5Qw8tpVHmNFJ6jfuABzjigkdR3UKxFI0XyJ0Ryd7Rk7sh5FKHYvLbXwoIOCwKnIW7PUZrfZazuzZY/RLhzglk48iXPKSAnaGPHIHKGoM9xDcK6OhgjnLLIhPMFwGxuAA+zuZVJ+8snP2K46XY3V4VtZInmSSPbNInOx4/hjlJzxKhGxh3ZV9c0EDUAYnluoY/qz8F5bYI4z8TgD7OGx25RsHsRVHfb7W5S4ibzY5BvjYj+8j7Okn7w5Vwfx9c03yWNzFGZriMpNA2yYt9maI/CsvszKPhZe7IQe4qstNLbz/IgG5ZGaW2VuyzIPrIDnuGXK5+8Nh9aDXvBy0EdrIY3LW0jiS3B7orD40J91fcv5Z9aK6+EFsqWb+UW8lpWaIN90EDcn4q+5T8waKB8ooooCiiigKKKKDjdylELKhcgfZBAJ+QzxmlmTWtRYny9OAH3TLcKpP4hA2P1prNKlxcyl3ieTDAgEqSNuf7t+OdrA7GHcMMjvQQ75tWmXa1tpyK2QRLI8mffjYAePSl6XR7+KMQHUILaIHPl2sTllDdgpYkqCeB2HoOcCrZrgujlhh1ccSDcrjcFLYB+BxuB8xMZHPvXCe/TzY7JG2KY3mMpOZUhyAY4z6OWbZx22E98UCN1kN0im0kuLi/gI2zK26ZgSch0jj4A7AEgj1zzjSuj+oNQCRpqNnIrMOJowGHPbzUU5jPzxj8KYNDt4LdVhjjSFmBbyxgt/icjux9SSefU1cYoI99ZJOhjkUMjdwf/vg/MUv6n03OyLHHdZiVg3lzpvDAdkdlKsyZweck45J7U0VWa/rsNnH5k77R2Ve7O3oqL3Zj7UCvaeISW8k0GqGO2mhwQVLFJUbsyZGfxFL9943QbpfJhkkVVCxErjzJD3z6qoHPuaR+oHXVLma9uVcIgKCGLG+NUyR5g9T9rOPskrnjJqbZaXa2sadikoH16qCy5+/k9tpZW47q0isDsoJWq9btq9rBaS74JJS6OwBWNpxjyUJOfhY91zkHHpVQqSPaJE0jyRz7l+sIL29/CvA3D4gGVdo+RNfdxZs58osN825OOPLv7fJRl5481cc4+Lfmo1pfeaLzAG54kvlX0WeFvrh8iQZKBv0jpmTUlmuInhEdwqb1fcCHMG2RuF7liDwRzHUm7We1tBAyAh5hL58Ku8NyG5KyGLMqZPqMg49jip3htO9umoQtDJMsM6hI41UnbJl8AMQMDd6ntXX6PdCF3ZBD9WqLDcxLIS4z5f0dopeDnHHcEA+lBZ9OwI0M0aWcK+euGWOCRIzwQTI0iqG79lGf6UOmeHV1bDe1xAyxFZFIR9waNdu4En7RUAH8KZZ9BV7iPcJAyKktzMJJAGK4xGoDYJYrluPsjH3qkaXMrR6htMjAszAyK4yDCoyN4GVyGGBxxQVngveyT2DTSBQJJ5GUL6ZPxcemW3H86Km+E8YGmwspUrJmQYGMFuXBAGAQ+4fpRQOdFFFAUUUUBRRRQFVt7pgdiwJUkckfhgHHy/oParKvDQZ7d3OyeCCRSJJo5Ci9g2zkx/IlJJFH+FTSDfQ75mmRsyW8wCMTgM5USW8rD0EpDxso+8QeK0HxIhKlbhWTfEuY9y5KyqwKtnPAIyGHqpas6vCsbXMsXBkaJz6qEuEEsJx67LhCPwfFA8dPeIkMccQu1MDuzCWZgSjPtDKQ4HZlIIB7Dime66/02NdzXsGP3X3H9FyaxbqcGQwskayDKt5Tcq0cyF4fwILyRA9/hX2pf1bpOK3Mchd2ikPGAMncqvGufTchcA/tIaDVtW8Y1kJi023ad8f3knwIO+ODySTwAduScUkX1rd3UaajNumkB3bZMBCn3o0HZQVPHrkMO4BNTo13HAZUfC5ONy4GYzgEgAeoG7A7PGvvXTXdfUwxSwuBJGwUjlSwPxMUYYYqJQxyDwJMelB9amXiufpUZA8sbzvcDey4wGH3nZNykepRq+dTvY4I54FcbIpFaJf2oJxuZQf3C3/fauvRvUH0qVop8rK44nig3lsA4WeNFO8HJXeAGGeTgmmvpbpWRVhil015Yxv3uQI3Rgco8TOyuAckFW/ZBwM0CNo1w9xJCockkoQSMBriHIhwzerqoXPvjNTLW0MeoI3Ply3NxAPYrIMAD8PMOR6FflTledOJCHt2WSHcC9vJIqF432lSSVJSRCuA2PiXAYjjcIum28upJDHc+XDc207De2AJ5kCnJxjLFdnxDOeTg0Df0vA5XUvK3+dmBgGBQ+YkKfAc+hZcZ7EGpUcl2v0hWjmLzFJMrg+X5iKhSMngFMMc/me9Vug61LdzavHCQJY/JVXHILrvXsO4G0A474NSL64voZI4Z5Y1Mm5nuFlceYFwAioIz5fLdkOeO/JoLeLVpXBidLqKQqjZSPIUBBuBdgUHxBgcZPtVnPGIbGVizk+SzMZGLHOznuePwGBVPedUxxFo8z/C8OCIpW2oduSzFc8ncMHk+1VOuiV7DUJ5JZJcW8qLuTywoZcbfL/aA5ZiO7Y4wQAs/BmzeLSYFc5zudf8LncMe45ort4PKRo9pnJ+Fu5/fbH5UUDnRRRQFFFFAUUUUBXhoooM08VpAgiQjdl4zknBx5u3acdxhiKTLsgySJgbTpqtj96C5wh/HAxRRQR7qYpaB1xlbeUc+1te/VY9iMkZqj8QrkxSw7eyvKAp7YSRmjBHb4BIVHyoooJ+v6fFJDdEou6PzirAAHOIJvQe8jrj2b5VSdO3KRWitLEs6PN5TIxI+CRcnaw5VgyAhh7mvaKDQb/waiwJobuaMuN2CAxGecblK5qp8k3OjTTb2insmx5kbMvmr7ON3f55/rRRQM/htqb39tDb3ZMwkSRldj9ZG0ThQQ3cnnIPcHPJB44QdPoxijmYyi1v3X4gB5gbylUED7O0MMY/Z9PTyigh+HFjINRvxbztBGZyjKEV2ON5U73Bxgk+h706aV9KdZd95KWWcIpVI1GwuBjG0/Fj738KKKBcudevUn1CIXbH6MjPGxjj52rnDjZ8X4giqZuo7290m8eWdQqQ52xxBd27bkMSTx8XoBXtFBqPhogGlWWP+gQ/qMn+NFFFB//Z"/>
          <p:cNvSpPr>
            <a:spLocks noChangeAspect="1" noChangeArrowheads="1"/>
          </p:cNvSpPr>
          <p:nvPr/>
        </p:nvSpPr>
        <p:spPr bwMode="auto">
          <a:xfrm>
            <a:off x="-255389" y="1933282"/>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dirty="0"/>
          </a:p>
        </p:txBody>
      </p:sp>
      <p:pic>
        <p:nvPicPr>
          <p:cNvPr id="4112" name="Picture 16" descr="http://www.mindparts.org/blog_images/p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111" y="1933278"/>
            <a:ext cx="3432395" cy="3281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33749" y="1614674"/>
            <a:ext cx="4410170" cy="334707"/>
          </a:xfrm>
          <a:prstGeom prst="rect">
            <a:avLst/>
          </a:prstGeom>
          <a:noFill/>
        </p:spPr>
        <p:txBody>
          <a:bodyPr wrap="square" rtlCol="0">
            <a:spAutoFit/>
          </a:bodyPr>
          <a:lstStyle/>
          <a:p>
            <a:pPr algn="ctr"/>
            <a:r>
              <a:rPr lang="en-US" sz="1575" dirty="0">
                <a:latin typeface="Arial" panose="020B0604020202020204" pitchFamily="34" charset="0"/>
                <a:cs typeface="Arial" panose="020B0604020202020204" pitchFamily="34" charset="0"/>
              </a:rPr>
              <a:t>Remember, Pogo the ‘Possum said it Best</a:t>
            </a:r>
          </a:p>
        </p:txBody>
      </p:sp>
    </p:spTree>
    <p:extLst>
      <p:ext uri="{BB962C8B-B14F-4D97-AF65-F5344CB8AC3E}">
        <p14:creationId xmlns:p14="http://schemas.microsoft.com/office/powerpoint/2010/main" val="718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12"/>
                                        </p:tgtEl>
                                        <p:attrNameLst>
                                          <p:attrName>style.visibility</p:attrName>
                                        </p:attrNameLst>
                                      </p:cBhvr>
                                      <p:to>
                                        <p:strVal val="visible"/>
                                      </p:to>
                                    </p:set>
                                    <p:animEffect transition="in" filter="fade">
                                      <p:cBhvr>
                                        <p:cTn id="7" dur="1000"/>
                                        <p:tgtEl>
                                          <p:spTgt spid="4112"/>
                                        </p:tgtEl>
                                      </p:cBhvr>
                                    </p:animEffect>
                                    <p:anim calcmode="lin" valueType="num">
                                      <p:cBhvr>
                                        <p:cTn id="8" dur="1000" fill="hold"/>
                                        <p:tgtEl>
                                          <p:spTgt spid="4112"/>
                                        </p:tgtEl>
                                        <p:attrNameLst>
                                          <p:attrName>ppt_x</p:attrName>
                                        </p:attrNameLst>
                                      </p:cBhvr>
                                      <p:tavLst>
                                        <p:tav tm="0">
                                          <p:val>
                                            <p:strVal val="#ppt_x"/>
                                          </p:val>
                                        </p:tav>
                                        <p:tav tm="100000">
                                          <p:val>
                                            <p:strVal val="#ppt_x"/>
                                          </p:val>
                                        </p:tav>
                                      </p:tavLst>
                                    </p:anim>
                                    <p:anim calcmode="lin" valueType="num">
                                      <p:cBhvr>
                                        <p:cTn id="9" dur="1000" fill="hold"/>
                                        <p:tgtEl>
                                          <p:spTgt spid="4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119300"/>
            <a:ext cx="8686800" cy="461665"/>
          </a:xfrm>
          <a:prstGeom prst="rect">
            <a:avLst/>
          </a:prstGeom>
          <a:noFill/>
        </p:spPr>
        <p:txBody>
          <a:bodyPr wrap="square" rtlCol="0">
            <a:spAutoFit/>
          </a:bodyPr>
          <a:lstStyle/>
          <a:p>
            <a:pPr algn="ctr"/>
            <a:r>
              <a:rPr lang="en-US" sz="2400" dirty="0"/>
              <a:t>Estimated Pre-Columbian Phosphorus Loading to the KOEEA</a:t>
            </a:r>
          </a:p>
        </p:txBody>
      </p:sp>
      <p:sp>
        <p:nvSpPr>
          <p:cNvPr id="3" name="TextBox 2"/>
          <p:cNvSpPr txBox="1"/>
          <p:nvPr/>
        </p:nvSpPr>
        <p:spPr>
          <a:xfrm>
            <a:off x="15240" y="500687"/>
            <a:ext cx="8854440" cy="2308324"/>
          </a:xfrm>
          <a:prstGeom prst="rect">
            <a:avLst/>
          </a:prstGeom>
          <a:noFill/>
        </p:spPr>
        <p:txBody>
          <a:bodyPr wrap="square" rtlCol="0">
            <a:spAutoFit/>
          </a:bodyPr>
          <a:lstStyle/>
          <a:p>
            <a:pPr algn="r"/>
            <a:r>
              <a:rPr lang="en-US" sz="2400" dirty="0"/>
              <a:t>Inputs: </a:t>
            </a:r>
          </a:p>
          <a:p>
            <a:pPr algn="r"/>
            <a:r>
              <a:rPr lang="en-US" sz="2400" dirty="0"/>
              <a:t>Rainfall: 54”/year at about 4  ppb TP-----------------72 metric tons P/</a:t>
            </a:r>
            <a:r>
              <a:rPr lang="en-US" sz="2400" dirty="0" err="1"/>
              <a:t>yr</a:t>
            </a:r>
            <a:endParaRPr lang="en-US" sz="2400" dirty="0"/>
          </a:p>
          <a:p>
            <a:pPr algn="r"/>
            <a:r>
              <a:rPr lang="en-US" sz="2400" dirty="0"/>
              <a:t>Dry-Fall: 3.5 µg-P/m</a:t>
            </a:r>
            <a:r>
              <a:rPr lang="en-US" sz="2400" baseline="30000" dirty="0"/>
              <a:t>2</a:t>
            </a:r>
            <a:r>
              <a:rPr lang="en-US" sz="2400" dirty="0"/>
              <a:t>-day ------------------------------ 35 metric tons P/</a:t>
            </a:r>
            <a:r>
              <a:rPr lang="en-US" sz="2400" dirty="0" err="1"/>
              <a:t>yr</a:t>
            </a:r>
            <a:endParaRPr lang="en-US" sz="2400" dirty="0"/>
          </a:p>
          <a:p>
            <a:pPr algn="r"/>
            <a:r>
              <a:rPr lang="en-US" sz="2400" dirty="0"/>
              <a:t>Artesian Flow 2 billion gallons/day at 37 ppb------ 102 metric tons P/</a:t>
            </a:r>
            <a:r>
              <a:rPr lang="en-US" sz="2400" dirty="0" err="1"/>
              <a:t>yr</a:t>
            </a:r>
            <a:endParaRPr lang="en-US" sz="2400" dirty="0"/>
          </a:p>
          <a:p>
            <a:pPr algn="r"/>
            <a:r>
              <a:rPr lang="en-US" sz="2400" dirty="0"/>
              <a:t>                                                                                        ________________</a:t>
            </a:r>
          </a:p>
          <a:p>
            <a:pPr algn="r"/>
            <a:r>
              <a:rPr lang="en-US" sz="2400" dirty="0"/>
              <a:t>TOTAL----------209 metric tons P/</a:t>
            </a:r>
            <a:r>
              <a:rPr lang="en-US" sz="2400" dirty="0" err="1"/>
              <a:t>yr</a:t>
            </a:r>
            <a:r>
              <a:rPr lang="en-US" sz="2400" dirty="0"/>
              <a:t>                                                  </a:t>
            </a:r>
          </a:p>
        </p:txBody>
      </p:sp>
      <p:cxnSp>
        <p:nvCxnSpPr>
          <p:cNvPr id="5" name="Straight Connector 4"/>
          <p:cNvCxnSpPr/>
          <p:nvPr/>
        </p:nvCxnSpPr>
        <p:spPr>
          <a:xfrm flipV="1">
            <a:off x="0" y="2952920"/>
            <a:ext cx="9144000" cy="312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6700" y="3058088"/>
            <a:ext cx="8686800" cy="461665"/>
          </a:xfrm>
          <a:prstGeom prst="rect">
            <a:avLst/>
          </a:prstGeom>
          <a:noFill/>
        </p:spPr>
        <p:txBody>
          <a:bodyPr wrap="square" rtlCol="0">
            <a:spAutoFit/>
          </a:bodyPr>
          <a:lstStyle/>
          <a:p>
            <a:pPr algn="ctr"/>
            <a:r>
              <a:rPr lang="en-US" sz="2400" b="1" dirty="0">
                <a:solidFill>
                  <a:srgbClr val="FF0000"/>
                </a:solidFill>
              </a:rPr>
              <a:t>Present Day Estimated Net Phosphorus  Loading KOEEA</a:t>
            </a:r>
          </a:p>
        </p:txBody>
      </p:sp>
      <p:sp>
        <p:nvSpPr>
          <p:cNvPr id="8" name="TextBox 7"/>
          <p:cNvSpPr txBox="1"/>
          <p:nvPr/>
        </p:nvSpPr>
        <p:spPr>
          <a:xfrm>
            <a:off x="99060" y="3440993"/>
            <a:ext cx="9030872" cy="4893647"/>
          </a:xfrm>
          <a:prstGeom prst="rect">
            <a:avLst/>
          </a:prstGeom>
          <a:noFill/>
        </p:spPr>
        <p:txBody>
          <a:bodyPr wrap="square" rtlCol="0">
            <a:spAutoFit/>
          </a:bodyPr>
          <a:lstStyle/>
          <a:p>
            <a:pPr algn="ctr"/>
            <a:r>
              <a:rPr lang="en-US" sz="2400" b="1" dirty="0">
                <a:solidFill>
                  <a:srgbClr val="FF0000"/>
                </a:solidFill>
              </a:rPr>
              <a:t>Inputs: </a:t>
            </a:r>
          </a:p>
          <a:p>
            <a:pPr algn="ctr"/>
            <a:r>
              <a:rPr lang="en-US" sz="2400" b="1" dirty="0">
                <a:solidFill>
                  <a:srgbClr val="FF0000"/>
                </a:solidFill>
              </a:rPr>
              <a:t>Rainfall: 54”/year at about 9  ppb TP---------------162 Metric Tons P/</a:t>
            </a:r>
            <a:r>
              <a:rPr lang="en-US" sz="2400" b="1" dirty="0" err="1">
                <a:solidFill>
                  <a:srgbClr val="FF0000"/>
                </a:solidFill>
              </a:rPr>
              <a:t>yr</a:t>
            </a:r>
            <a:endParaRPr lang="en-US" sz="2400" b="1" dirty="0">
              <a:solidFill>
                <a:srgbClr val="FF0000"/>
              </a:solidFill>
            </a:endParaRPr>
          </a:p>
          <a:p>
            <a:pPr algn="ctr"/>
            <a:r>
              <a:rPr lang="en-US" sz="2400" b="1" dirty="0">
                <a:solidFill>
                  <a:srgbClr val="FF0000"/>
                </a:solidFill>
              </a:rPr>
              <a:t>Dry-Fall: 118 µg-P/m</a:t>
            </a:r>
            <a:r>
              <a:rPr lang="en-US" sz="2400" b="1" baseline="30000" dirty="0">
                <a:solidFill>
                  <a:srgbClr val="FF0000"/>
                </a:solidFill>
              </a:rPr>
              <a:t>2</a:t>
            </a:r>
            <a:r>
              <a:rPr lang="en-US" sz="2400" b="1" dirty="0">
                <a:solidFill>
                  <a:srgbClr val="FF0000"/>
                </a:solidFill>
              </a:rPr>
              <a:t>-day ---------------------------1,180 Metric Tons P/</a:t>
            </a:r>
            <a:r>
              <a:rPr lang="en-US" sz="2400" b="1" dirty="0" err="1">
                <a:solidFill>
                  <a:srgbClr val="FF0000"/>
                </a:solidFill>
              </a:rPr>
              <a:t>yr</a:t>
            </a:r>
            <a:endParaRPr lang="en-US" sz="2400" b="1" dirty="0">
              <a:solidFill>
                <a:srgbClr val="FF0000"/>
              </a:solidFill>
            </a:endParaRPr>
          </a:p>
          <a:p>
            <a:pPr algn="ctr"/>
            <a:r>
              <a:rPr lang="en-US" sz="2400" b="1" dirty="0">
                <a:solidFill>
                  <a:srgbClr val="FF0000"/>
                </a:solidFill>
              </a:rPr>
              <a:t>    Point Sources 1.22lb-P/</a:t>
            </a:r>
            <a:r>
              <a:rPr lang="en-US" sz="2400" b="1" dirty="0" err="1">
                <a:solidFill>
                  <a:srgbClr val="FF0000"/>
                </a:solidFill>
              </a:rPr>
              <a:t>yr</a:t>
            </a:r>
            <a:r>
              <a:rPr lang="en-US" sz="2400" b="1" dirty="0">
                <a:solidFill>
                  <a:srgbClr val="FF0000"/>
                </a:solidFill>
              </a:rPr>
              <a:t>-capita------------------555 Metric Tons P/y Fertilizer P (improved pasture, sugarcane)------ 2,850  Metric Tons P/</a:t>
            </a:r>
            <a:r>
              <a:rPr lang="en-US" sz="2400" b="1" dirty="0" err="1">
                <a:solidFill>
                  <a:srgbClr val="FF0000"/>
                </a:solidFill>
              </a:rPr>
              <a:t>yr</a:t>
            </a:r>
            <a:endParaRPr lang="en-US" sz="2400" b="1" dirty="0">
              <a:solidFill>
                <a:srgbClr val="FF0000"/>
              </a:solidFill>
            </a:endParaRPr>
          </a:p>
          <a:p>
            <a:pPr algn="ctr"/>
            <a:r>
              <a:rPr lang="en-US" sz="2400" b="1" dirty="0">
                <a:solidFill>
                  <a:srgbClr val="FF0000"/>
                </a:solidFill>
              </a:rPr>
              <a:t>Livestock Feeds (Mostly Dairy)--------------------- 1,530  Metric Tons P/</a:t>
            </a:r>
            <a:r>
              <a:rPr lang="en-US" sz="2400" b="1" dirty="0" err="1">
                <a:solidFill>
                  <a:srgbClr val="FF0000"/>
                </a:solidFill>
              </a:rPr>
              <a:t>yr</a:t>
            </a:r>
            <a:endParaRPr lang="en-US" sz="2400" b="1" dirty="0">
              <a:solidFill>
                <a:srgbClr val="FF0000"/>
              </a:solidFill>
            </a:endParaRPr>
          </a:p>
          <a:p>
            <a:pPr algn="ctr"/>
            <a:r>
              <a:rPr lang="en-US" sz="2400" b="1" dirty="0">
                <a:solidFill>
                  <a:srgbClr val="FF0000"/>
                </a:solidFill>
              </a:rPr>
              <a:t>Artesian Flow--------------------------------------------102 Metric Tons P/</a:t>
            </a:r>
            <a:r>
              <a:rPr lang="en-US" sz="2400" b="1" dirty="0" err="1">
                <a:solidFill>
                  <a:srgbClr val="FF0000"/>
                </a:solidFill>
              </a:rPr>
              <a:t>yr</a:t>
            </a:r>
            <a:endParaRPr lang="en-US" sz="2400" b="1" dirty="0">
              <a:solidFill>
                <a:srgbClr val="FF0000"/>
              </a:solidFill>
            </a:endParaRPr>
          </a:p>
          <a:p>
            <a:pPr algn="r"/>
            <a:r>
              <a:rPr lang="en-US" sz="2400" b="1" dirty="0">
                <a:solidFill>
                  <a:srgbClr val="FF0000"/>
                </a:solidFill>
              </a:rPr>
              <a:t>____________________</a:t>
            </a:r>
          </a:p>
          <a:p>
            <a:pPr algn="r"/>
            <a:r>
              <a:rPr lang="en-US" sz="2400" b="1" dirty="0">
                <a:solidFill>
                  <a:srgbClr val="FF0000"/>
                </a:solidFill>
              </a:rPr>
              <a:t>TOTAL--------6,379 Metric Tons P/</a:t>
            </a:r>
            <a:r>
              <a:rPr lang="en-US" sz="2400" b="1" dirty="0" err="1">
                <a:solidFill>
                  <a:srgbClr val="FF0000"/>
                </a:solidFill>
              </a:rPr>
              <a:t>yr</a:t>
            </a:r>
            <a:r>
              <a:rPr lang="en-US" sz="2400" b="1" dirty="0">
                <a:solidFill>
                  <a:srgbClr val="FF0000"/>
                </a:solidFill>
              </a:rPr>
              <a:t>  </a:t>
            </a:r>
          </a:p>
          <a:p>
            <a:pPr algn="ctr"/>
            <a:endParaRPr lang="en-US" sz="2400" b="1" dirty="0">
              <a:solidFill>
                <a:srgbClr val="FF0000"/>
              </a:solidFill>
            </a:endParaRPr>
          </a:p>
          <a:p>
            <a:pPr algn="ctr"/>
            <a:endParaRPr lang="en-US" sz="2400" b="1" dirty="0">
              <a:solidFill>
                <a:srgbClr val="FF0000"/>
              </a:solidFill>
            </a:endParaRPr>
          </a:p>
          <a:p>
            <a:pPr algn="ctr"/>
            <a:r>
              <a:rPr lang="en-US" sz="2400" b="1" dirty="0">
                <a:solidFill>
                  <a:srgbClr val="FF0000"/>
                </a:solidFill>
              </a:rPr>
              <a:t>                                                                                        ________________</a:t>
            </a:r>
          </a:p>
          <a:p>
            <a:pPr algn="ctr"/>
            <a:r>
              <a:rPr lang="en-US" sz="2400" b="1" dirty="0">
                <a:solidFill>
                  <a:srgbClr val="FF0000"/>
                </a:solidFill>
              </a:rPr>
              <a:t>TOTAL----------40,786,000 </a:t>
            </a:r>
            <a:r>
              <a:rPr lang="en-US" sz="2400" b="1" dirty="0" err="1">
                <a:solidFill>
                  <a:srgbClr val="FF0000"/>
                </a:solidFill>
              </a:rPr>
              <a:t>lb</a:t>
            </a:r>
            <a:r>
              <a:rPr lang="en-US" sz="2400" b="1" dirty="0">
                <a:solidFill>
                  <a:srgbClr val="FF0000"/>
                </a:solidFill>
              </a:rPr>
              <a:t>-P/</a:t>
            </a:r>
            <a:r>
              <a:rPr lang="en-US" sz="2400" b="1" dirty="0" err="1">
                <a:solidFill>
                  <a:srgbClr val="FF0000"/>
                </a:solidFill>
              </a:rPr>
              <a:t>yr</a:t>
            </a:r>
            <a:r>
              <a:rPr lang="en-US" sz="2400" b="1" dirty="0">
                <a:solidFill>
                  <a:srgbClr val="FF0000"/>
                </a:solidFill>
              </a:rPr>
              <a:t>                                                  </a:t>
            </a:r>
          </a:p>
        </p:txBody>
      </p:sp>
    </p:spTree>
    <p:extLst>
      <p:ext uri="{BB962C8B-B14F-4D97-AF65-F5344CB8AC3E}">
        <p14:creationId xmlns:p14="http://schemas.microsoft.com/office/powerpoint/2010/main" val="129259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82684" y="407385"/>
            <a:ext cx="8871044" cy="6496335"/>
          </a:xfrm>
          <a:prstGeom prst="rect">
            <a:avLst/>
          </a:prstGeom>
        </p:spPr>
      </p:pic>
      <p:cxnSp>
        <p:nvCxnSpPr>
          <p:cNvPr id="3" name="Straight Connector 2"/>
          <p:cNvCxnSpPr/>
          <p:nvPr/>
        </p:nvCxnSpPr>
        <p:spPr>
          <a:xfrm flipV="1">
            <a:off x="4315968" y="1778508"/>
            <a:ext cx="4654296" cy="2286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46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5073F87-D03A-401B-BA7D-CA744B97C717}"/>
              </a:ext>
            </a:extLst>
          </p:cNvPr>
          <p:cNvPicPr>
            <a:picLocks noChangeAspect="1"/>
          </p:cNvPicPr>
          <p:nvPr/>
        </p:nvPicPr>
        <p:blipFill>
          <a:blip r:embed="rId2"/>
          <a:stretch>
            <a:fillRect/>
          </a:stretch>
        </p:blipFill>
        <p:spPr>
          <a:xfrm>
            <a:off x="1247775" y="504825"/>
            <a:ext cx="6648450" cy="5848350"/>
          </a:xfrm>
          <a:prstGeom prst="rect">
            <a:avLst/>
          </a:prstGeom>
        </p:spPr>
      </p:pic>
    </p:spTree>
    <p:extLst>
      <p:ext uri="{BB962C8B-B14F-4D97-AF65-F5344CB8AC3E}">
        <p14:creationId xmlns:p14="http://schemas.microsoft.com/office/powerpoint/2010/main" val="3925527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95BB1D1-6536-45A5-B41D-5ECA80B6345C}"/>
              </a:ext>
            </a:extLst>
          </p:cNvPr>
          <p:cNvPicPr>
            <a:picLocks noChangeAspect="1"/>
          </p:cNvPicPr>
          <p:nvPr/>
        </p:nvPicPr>
        <p:blipFill>
          <a:blip r:embed="rId2"/>
          <a:stretch>
            <a:fillRect/>
          </a:stretch>
        </p:blipFill>
        <p:spPr>
          <a:xfrm>
            <a:off x="796143" y="295421"/>
            <a:ext cx="8094639" cy="6373115"/>
          </a:xfrm>
          <a:prstGeom prst="rect">
            <a:avLst/>
          </a:prstGeom>
        </p:spPr>
      </p:pic>
    </p:spTree>
    <p:extLst>
      <p:ext uri="{BB962C8B-B14F-4D97-AF65-F5344CB8AC3E}">
        <p14:creationId xmlns:p14="http://schemas.microsoft.com/office/powerpoint/2010/main" val="100818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2011" y="768096"/>
            <a:ext cx="184731" cy="369332"/>
          </a:xfrm>
          <a:prstGeom prst="rect">
            <a:avLst/>
          </a:prstGeom>
          <a:noFill/>
        </p:spPr>
        <p:txBody>
          <a:bodyPr wrap="none" rtlCol="0">
            <a:spAutoFit/>
          </a:bodyPr>
          <a:lstStyle/>
          <a:p>
            <a:endParaRPr lang="en-US" dirty="0"/>
          </a:p>
        </p:txBody>
      </p:sp>
      <p:sp>
        <p:nvSpPr>
          <p:cNvPr id="6" name="TextBox 5"/>
          <p:cNvSpPr txBox="1"/>
          <p:nvPr/>
        </p:nvSpPr>
        <p:spPr>
          <a:xfrm>
            <a:off x="905256" y="1271016"/>
            <a:ext cx="6547104" cy="6217087"/>
          </a:xfrm>
          <a:prstGeom prst="rect">
            <a:avLst/>
          </a:prstGeom>
          <a:noFill/>
        </p:spPr>
        <p:txBody>
          <a:bodyPr wrap="square" rtlCol="0">
            <a:spAutoFit/>
          </a:bodyPr>
          <a:lstStyle/>
          <a:p>
            <a:pPr fontAlgn="base"/>
            <a:r>
              <a:rPr lang="en-US" dirty="0"/>
              <a:t>In a 2015 report by the University of Florida Water Institute it was noted that over 110,000 tons of available phosphorus is stored in the Okeechobee Watershed alone—enough to load the lake with 500 tons per years for the next 200 years! This excess stored phosphorus they call legacy phosphorus—I prefer to call it </a:t>
            </a:r>
            <a:r>
              <a:rPr lang="en-US" sz="2800" dirty="0">
                <a:solidFill>
                  <a:srgbClr val="FF0000"/>
                </a:solidFill>
              </a:rPr>
              <a:t>rogue phosphorus!</a:t>
            </a:r>
            <a:r>
              <a:rPr lang="en-US" dirty="0"/>
              <a:t> In the report they note that </a:t>
            </a:r>
            <a:r>
              <a:rPr lang="en-US" b="1" dirty="0">
                <a:solidFill>
                  <a:schemeClr val="bg1"/>
                </a:solidFill>
              </a:rPr>
              <a:t>“Beyond existing and planned approaches, the substantial reservoir of legacy (rogue) phosphorus in the Northern Everglades watersheds will necessitate new and more aggressive strategies to combat the mobility of phosphorus.”</a:t>
            </a:r>
          </a:p>
          <a:p>
            <a:pPr fontAlgn="base"/>
            <a:endParaRPr lang="en-US" b="1" dirty="0">
              <a:solidFill>
                <a:schemeClr val="bg1"/>
              </a:solidFill>
            </a:endParaRPr>
          </a:p>
          <a:p>
            <a:pPr fontAlgn="base"/>
            <a:r>
              <a:rPr lang="en-US" b="1" i="1" dirty="0"/>
              <a:t>“Increased and sustained State and Federal funding is critical to provide additional water storage and treatment before the system becomes so degraded that major attributes reach tipping points that cannot be reversed.”</a:t>
            </a:r>
            <a:endParaRPr lang="en-US" dirty="0"/>
          </a:p>
          <a:p>
            <a:pPr fontAlgn="base"/>
            <a:r>
              <a:rPr lang="en-US" b="1" i="1" dirty="0"/>
              <a:t>​</a:t>
            </a:r>
            <a:endParaRPr lang="en-US" dirty="0"/>
          </a:p>
          <a:p>
            <a:pPr fontAlgn="base"/>
            <a:endParaRPr lang="en-US" b="1" dirty="0">
              <a:solidFill>
                <a:schemeClr val="bg1"/>
              </a:solidFill>
            </a:endParaRPr>
          </a:p>
          <a:p>
            <a:pPr fontAlgn="base"/>
            <a:endParaRPr lang="en-US" b="1" dirty="0">
              <a:solidFill>
                <a:schemeClr val="bg1"/>
              </a:solidFill>
            </a:endParaRPr>
          </a:p>
          <a:p>
            <a:pPr fontAlgn="base"/>
            <a:endParaRPr lang="en-US" dirty="0">
              <a:solidFill>
                <a:schemeClr val="bg1"/>
              </a:solidFill>
            </a:endParaRPr>
          </a:p>
          <a:p>
            <a:r>
              <a:rPr lang="en-US" dirty="0"/>
              <a:t/>
            </a:r>
            <a:br>
              <a:rPr lang="en-US" dirty="0"/>
            </a:br>
            <a:endParaRPr lang="en-US" dirty="0"/>
          </a:p>
        </p:txBody>
      </p:sp>
    </p:spTree>
    <p:extLst>
      <p:ext uri="{BB962C8B-B14F-4D97-AF65-F5344CB8AC3E}">
        <p14:creationId xmlns:p14="http://schemas.microsoft.com/office/powerpoint/2010/main" val="388557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752" y="588276"/>
            <a:ext cx="8714232" cy="6109365"/>
          </a:xfrm>
          <a:prstGeom prst="rect">
            <a:avLst/>
          </a:prstGeom>
          <a:noFill/>
        </p:spPr>
        <p:txBody>
          <a:bodyPr wrap="square" rtlCol="0">
            <a:spAutoFit/>
          </a:bodyPr>
          <a:lstStyle/>
          <a:p>
            <a:pPr algn="ctr"/>
            <a:r>
              <a:rPr lang="en-US" sz="1700" dirty="0"/>
              <a:t>Major Environmental Issues Today in Florida</a:t>
            </a:r>
          </a:p>
          <a:p>
            <a:pPr marL="285750" indent="-285750">
              <a:buFont typeface="Arial" panose="020B0604020202020204" pitchFamily="34" charset="0"/>
              <a:buChar char="•"/>
            </a:pPr>
            <a:r>
              <a:rPr lang="en-US" sz="1700" dirty="0"/>
              <a:t>Extensive drainage and water control has caused abrupt changes in the ecology of wetlands (such as the Everglades), rivers, estuaries and springs</a:t>
            </a:r>
          </a:p>
          <a:p>
            <a:pPr marL="285750" indent="-285750">
              <a:buFont typeface="Arial" panose="020B0604020202020204" pitchFamily="34" charset="0"/>
              <a:buChar char="•"/>
            </a:pPr>
            <a:r>
              <a:rPr lang="en-US" sz="1700" dirty="0"/>
              <a:t>Excessive Nutrient Loadings into surface freshwaters has stimulated expansive growth of invasive plants and  large blooms of Blue-Green algae, which can be toxic to humans and fish. It has also promoted the deadly amoeba </a:t>
            </a:r>
            <a:r>
              <a:rPr lang="en-US" sz="1700" i="1" dirty="0" err="1"/>
              <a:t>Naegleria</a:t>
            </a:r>
            <a:r>
              <a:rPr lang="en-US" sz="1700" i="1" dirty="0"/>
              <a:t> </a:t>
            </a:r>
            <a:r>
              <a:rPr lang="en-US" sz="1700" dirty="0"/>
              <a:t>making many Florida lakes un-swimmable, and is likely contributory to increased levels of red tide (</a:t>
            </a:r>
            <a:r>
              <a:rPr lang="en-US" sz="1700" i="1" dirty="0" err="1"/>
              <a:t>Karenia</a:t>
            </a:r>
            <a:r>
              <a:rPr lang="en-US" sz="1700" i="1" dirty="0"/>
              <a:t> breve)</a:t>
            </a:r>
            <a:r>
              <a:rPr lang="en-US" sz="1700" dirty="0"/>
              <a:t> </a:t>
            </a:r>
          </a:p>
          <a:p>
            <a:pPr marL="285750" indent="-285750">
              <a:buFont typeface="Arial" panose="020B0604020202020204" pitchFamily="34" charset="0"/>
              <a:buChar char="•"/>
            </a:pPr>
            <a:r>
              <a:rPr lang="en-US" sz="1700" dirty="0"/>
              <a:t>Nutrient loading has also caused deterioration of coral reefs in the Keys. </a:t>
            </a:r>
          </a:p>
          <a:p>
            <a:pPr marL="285750" indent="-285750">
              <a:buFont typeface="Arial" panose="020B0604020202020204" pitchFamily="34" charset="0"/>
              <a:buChar char="•"/>
            </a:pPr>
            <a:r>
              <a:rPr lang="en-US" sz="1700" dirty="0"/>
              <a:t>Residual pesticides and herbicides and related moieties have been deleterious to aquatic plants and animals</a:t>
            </a:r>
          </a:p>
          <a:p>
            <a:pPr marL="285750" indent="-285750">
              <a:buFont typeface="Arial" panose="020B0604020202020204" pitchFamily="34" charset="0"/>
              <a:buChar char="•"/>
            </a:pPr>
            <a:r>
              <a:rPr lang="en-US" sz="1700" dirty="0"/>
              <a:t>Introduction of exotics such as Burmese Pythons, lionfish, and melaleuca have caused degradation of ecological stability </a:t>
            </a:r>
          </a:p>
          <a:p>
            <a:pPr marL="285750" indent="-285750">
              <a:buFont typeface="Arial" panose="020B0604020202020204" pitchFamily="34" charset="0"/>
              <a:buChar char="•"/>
            </a:pPr>
            <a:r>
              <a:rPr lang="en-US" sz="1700" dirty="0"/>
              <a:t>Disruption of water allocation patterns through diversion and drainage have caused damage to coastal ecosystems. </a:t>
            </a:r>
          </a:p>
          <a:p>
            <a:pPr marL="285750" indent="-285750">
              <a:buFont typeface="Arial" panose="020B0604020202020204" pitchFamily="34" charset="0"/>
              <a:buChar char="•"/>
            </a:pPr>
            <a:r>
              <a:rPr lang="en-US" sz="1700" dirty="0"/>
              <a:t>Red tide blooms threaten fisheries, hurt tourism, and are toxic to humans</a:t>
            </a:r>
          </a:p>
          <a:p>
            <a:pPr marL="285750" indent="-285750">
              <a:buFont typeface="Arial" panose="020B0604020202020204" pitchFamily="34" charset="0"/>
              <a:buChar char="•"/>
            </a:pPr>
            <a:r>
              <a:rPr lang="en-US" sz="1700" dirty="0"/>
              <a:t>Groundwater contamination with excessive nitrates from agriculture have caused loss of eel grass lawns and water quality in Florida’s Springs. </a:t>
            </a:r>
          </a:p>
          <a:p>
            <a:pPr marL="285750" indent="-285750">
              <a:buFont typeface="Arial" panose="020B0604020202020204" pitchFamily="34" charset="0"/>
              <a:buChar char="•"/>
            </a:pPr>
            <a:r>
              <a:rPr lang="en-US" sz="1700" dirty="0"/>
              <a:t>Global climate change and rising sea levels are causing flooding problems and major ecological changes along the coast. </a:t>
            </a:r>
          </a:p>
          <a:p>
            <a:pPr marL="285750" indent="-285750">
              <a:buFont typeface="Arial" panose="020B0604020202020204" pitchFamily="34" charset="0"/>
              <a:buChar char="•"/>
            </a:pPr>
            <a:r>
              <a:rPr lang="en-US" sz="1700" dirty="0"/>
              <a:t>Development is encroaching upon critical habitats</a:t>
            </a:r>
          </a:p>
          <a:p>
            <a:pPr marL="285750" indent="-285750">
              <a:buFont typeface="Arial" panose="020B0604020202020204" pitchFamily="34" charset="0"/>
              <a:buChar char="•"/>
            </a:pPr>
            <a:r>
              <a:rPr lang="en-US" sz="1700" dirty="0"/>
              <a:t>Extensive dredging and heavy boat traffic is imposing upon grass flats in Florida’s estuaries. </a:t>
            </a:r>
          </a:p>
          <a:p>
            <a:pPr marL="285750" indent="-285750">
              <a:buFont typeface="Arial" panose="020B0604020202020204" pitchFamily="34" charset="0"/>
              <a:buChar char="•"/>
            </a:pPr>
            <a:r>
              <a:rPr lang="en-US" sz="1700" dirty="0"/>
              <a:t>No political will to regulate agriculture and development</a:t>
            </a:r>
          </a:p>
          <a:p>
            <a:pPr marL="285750" indent="-285750">
              <a:buFont typeface="Arial" panose="020B0604020202020204" pitchFamily="34" charset="0"/>
              <a:buChar char="•"/>
            </a:pPr>
            <a:endParaRPr lang="en-US" sz="1700" dirty="0"/>
          </a:p>
        </p:txBody>
      </p:sp>
      <p:sp>
        <p:nvSpPr>
          <p:cNvPr id="3" name="TextBox 2"/>
          <p:cNvSpPr txBox="1"/>
          <p:nvPr/>
        </p:nvSpPr>
        <p:spPr>
          <a:xfrm>
            <a:off x="1289304" y="5246"/>
            <a:ext cx="6595544" cy="438582"/>
          </a:xfrm>
          <a:prstGeom prst="rect">
            <a:avLst/>
          </a:prstGeom>
          <a:noFill/>
        </p:spPr>
        <p:txBody>
          <a:bodyPr wrap="square" rtlCol="0">
            <a:spAutoFit/>
          </a:bodyPr>
          <a:lstStyle/>
          <a:p>
            <a:r>
              <a:rPr lang="en-US" sz="2250" dirty="0">
                <a:solidFill>
                  <a:schemeClr val="bg1"/>
                </a:solidFill>
              </a:rPr>
              <a:t>WHAT DO WE WANT FLORIDA and the KOEEA TO BE???</a:t>
            </a:r>
          </a:p>
        </p:txBody>
      </p:sp>
    </p:spTree>
    <p:extLst>
      <p:ext uri="{BB962C8B-B14F-4D97-AF65-F5344CB8AC3E}">
        <p14:creationId xmlns:p14="http://schemas.microsoft.com/office/powerpoint/2010/main" val="192657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 calcmode="lin" valueType="num">
                                      <p:cBhvr additive="base">
                                        <p:cTn id="6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2" end="12"/>
                                            </p:txEl>
                                          </p:spTgt>
                                        </p:tgtEl>
                                        <p:attrNameLst>
                                          <p:attrName>style.visibility</p:attrName>
                                        </p:attrNameLst>
                                      </p:cBhvr>
                                      <p:to>
                                        <p:strVal val="visible"/>
                                      </p:to>
                                    </p:set>
                                    <p:anim calcmode="lin" valueType="num">
                                      <p:cBhvr additive="base">
                                        <p:cTn id="7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3232" y="161252"/>
            <a:ext cx="7946136" cy="6647974"/>
          </a:xfrm>
          <a:prstGeom prst="rect">
            <a:avLst/>
          </a:prstGeom>
          <a:noFill/>
        </p:spPr>
        <p:txBody>
          <a:bodyPr wrap="square" rtlCol="0">
            <a:spAutoFit/>
          </a:bodyPr>
          <a:lstStyle/>
          <a:p>
            <a:r>
              <a:rPr lang="en-US" dirty="0"/>
              <a:t>To reiterate the strategy of CERP:</a:t>
            </a:r>
          </a:p>
          <a:p>
            <a:endParaRPr lang="en-US" dirty="0"/>
          </a:p>
          <a:p>
            <a:pPr marL="342900" indent="-342900">
              <a:buAutoNum type="arabicParenR"/>
            </a:pPr>
            <a:r>
              <a:rPr lang="en-US" dirty="0"/>
              <a:t>Expand water storage to make up for lost  floodplain wetlands by building elevated deep reservoirs and using ASR</a:t>
            </a:r>
          </a:p>
          <a:p>
            <a:pPr marL="342900" indent="-342900">
              <a:buAutoNum type="arabicParenR"/>
            </a:pPr>
            <a:r>
              <a:rPr lang="en-US" dirty="0"/>
              <a:t>Retain agriculture within the 640,000 acre EAA</a:t>
            </a:r>
          </a:p>
          <a:p>
            <a:pPr marL="342900" indent="-342900">
              <a:buAutoNum type="arabicParenR"/>
            </a:pPr>
            <a:r>
              <a:rPr lang="en-US" dirty="0"/>
              <a:t>Reduce phosphorus coming from the EAA through expansive passive wetlands call </a:t>
            </a:r>
            <a:r>
              <a:rPr lang="en-US" dirty="0" err="1"/>
              <a:t>Stormwater</a:t>
            </a:r>
            <a:r>
              <a:rPr lang="en-US" dirty="0"/>
              <a:t> Treatment Areas or STA’s</a:t>
            </a:r>
          </a:p>
          <a:p>
            <a:pPr marL="342900" indent="-342900">
              <a:buAutoNum type="arabicParenR"/>
            </a:pPr>
            <a:r>
              <a:rPr lang="en-US" dirty="0"/>
              <a:t>Increase flow to the Everglades with highly treated water which meets standards of circa 10 ppb phosphorus</a:t>
            </a:r>
          </a:p>
          <a:p>
            <a:pPr marL="342900" indent="-342900">
              <a:buAutoNum type="arabicParenR"/>
            </a:pPr>
            <a:r>
              <a:rPr lang="en-US" dirty="0"/>
              <a:t>Implement Best Management Practices for agriculture to reduce water consumption and nutrient discharges</a:t>
            </a:r>
          </a:p>
          <a:p>
            <a:pPr marL="342900" indent="-342900">
              <a:buAutoNum type="arabicParenR"/>
            </a:pPr>
            <a:r>
              <a:rPr lang="en-US" dirty="0"/>
              <a:t>Restore Kissimmee River Oxbows</a:t>
            </a:r>
          </a:p>
          <a:p>
            <a:pPr marL="342900" indent="-342900">
              <a:buAutoNum type="arabicParenR"/>
            </a:pPr>
            <a:r>
              <a:rPr lang="en-US" dirty="0"/>
              <a:t>Support Total Maximum Daily Load (TMDL) goal of 140 tons/year and 49 ppb phosphorus into Lake Okeechobee, and the resulting Basin Management Action Plan (BMAP)</a:t>
            </a:r>
          </a:p>
          <a:p>
            <a:pPr marL="342900" indent="-342900">
              <a:buAutoNum type="arabicParenR"/>
            </a:pPr>
            <a:r>
              <a:rPr lang="en-US" dirty="0"/>
              <a:t>Implement CERP with sensitivity to Endangered Species Act</a:t>
            </a:r>
          </a:p>
          <a:p>
            <a:endParaRPr lang="en-US" dirty="0"/>
          </a:p>
          <a:p>
            <a:r>
              <a:rPr lang="en-US" sz="2000" i="1" dirty="0">
                <a:solidFill>
                  <a:srgbClr val="002060"/>
                </a:solidFill>
              </a:rPr>
              <a:t>Do we want the KOEEA to be dedicated primarily to Agriculture and Development? Or do we want the KOEEA to be a balanced ecosystem which serves to provide high quality water to its wetlands, lakes, rivers, and estuaries at a schedule amenable to protection of these ecosystems, and to the high quality of life and economic value they offer?  Can we have both? How?   </a:t>
            </a:r>
          </a:p>
        </p:txBody>
      </p:sp>
    </p:spTree>
    <p:extLst>
      <p:ext uri="{BB962C8B-B14F-4D97-AF65-F5344CB8AC3E}">
        <p14:creationId xmlns:p14="http://schemas.microsoft.com/office/powerpoint/2010/main" val="3065827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34290</TotalTime>
  <Words>2496</Words>
  <Application>Microsoft Office PowerPoint</Application>
  <PresentationFormat>On-screen Show (4:3)</PresentationFormat>
  <Paragraphs>143</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S</dc:creator>
  <cp:lastModifiedBy>Allen</cp:lastModifiedBy>
  <cp:revision>490</cp:revision>
  <dcterms:created xsi:type="dcterms:W3CDTF">2013-12-19T19:39:39Z</dcterms:created>
  <dcterms:modified xsi:type="dcterms:W3CDTF">2018-12-12T02:27:03Z</dcterms:modified>
</cp:coreProperties>
</file>